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14"/>
  </p:notesMasterIdLst>
  <p:sldIdLst>
    <p:sldId id="284" r:id="rId2"/>
    <p:sldId id="273" r:id="rId3"/>
    <p:sldId id="277" r:id="rId4"/>
    <p:sldId id="278" r:id="rId5"/>
    <p:sldId id="263" r:id="rId6"/>
    <p:sldId id="283" r:id="rId7"/>
    <p:sldId id="257" r:id="rId8"/>
    <p:sldId id="279" r:id="rId9"/>
    <p:sldId id="280" r:id="rId10"/>
    <p:sldId id="281" r:id="rId11"/>
    <p:sldId id="282" r:id="rId12"/>
    <p:sldId id="258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949" autoAdjust="0"/>
  </p:normalViewPr>
  <p:slideViewPr>
    <p:cSldViewPr snapToGrid="0">
      <p:cViewPr varScale="1">
        <p:scale>
          <a:sx n="88" d="100"/>
          <a:sy n="88" d="100"/>
        </p:scale>
        <p:origin x="14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on\Desktop\&#1050;&#1042;&#1069;%202025\&#1050;&#1042;&#1069;%202024\&#1055;&#1086;&#1088;&#1086;&#1075;&#1080;%20&#1050;&#1042;&#1069;%20&#8212;%202024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on\Downloads\&#1055;&#1086;&#1088;&#1086;&#1075;&#1080;%20&#1050;&#1042;&#1069;%20&#8212;%2020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85112123195276E-2"/>
          <c:y val="3.032116943747484E-2"/>
          <c:w val="0.92773136934525524"/>
          <c:h val="0.82786999042960008"/>
        </c:manualLayout>
      </c:layout>
      <c:areaChart>
        <c:grouping val="standard"/>
        <c:varyColors val="0"/>
        <c:ser>
          <c:idx val="1"/>
          <c:order val="1"/>
          <c:tx>
            <c:v>СМУ</c:v>
          </c:tx>
          <c:val>
            <c:numRef>
              <c:f>ЮГОРСК!$N$4:$N$34</c:f>
              <c:numCache>
                <c:formatCode>0.0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3.1635241002913381</c:v>
                </c:pt>
                <c:pt idx="6">
                  <c:v>11.040385139950834</c:v>
                </c:pt>
                <c:pt idx="7">
                  <c:v>13.672910686087544</c:v>
                </c:pt>
                <c:pt idx="8">
                  <c:v>8.9453256627474538</c:v>
                </c:pt>
                <c:pt idx="9">
                  <c:v>12.609236851383628</c:v>
                </c:pt>
                <c:pt idx="10">
                  <c:v>17.386852119199553</c:v>
                </c:pt>
                <c:pt idx="11">
                  <c:v>14.711886395304717</c:v>
                </c:pt>
                <c:pt idx="12">
                  <c:v>8.441065516112003</c:v>
                </c:pt>
                <c:pt idx="13">
                  <c:v>4.7500229972421515</c:v>
                </c:pt>
                <c:pt idx="14">
                  <c:v>4.1796759110998476</c:v>
                </c:pt>
                <c:pt idx="15">
                  <c:v>3.6778559674192315</c:v>
                </c:pt>
                <c:pt idx="16">
                  <c:v>1.0597861747211696</c:v>
                </c:pt>
                <c:pt idx="17">
                  <c:v>1.5849850075850047</c:v>
                </c:pt>
                <c:pt idx="18">
                  <c:v>1.0544388102748741</c:v>
                </c:pt>
                <c:pt idx="19">
                  <c:v>1.0609657591835728</c:v>
                </c:pt>
                <c:pt idx="20">
                  <c:v>0</c:v>
                </c:pt>
                <c:pt idx="21">
                  <c:v>0.52507219742714617</c:v>
                </c:pt>
                <c:pt idx="22">
                  <c:v>0</c:v>
                </c:pt>
                <c:pt idx="23">
                  <c:v>0</c:v>
                </c:pt>
                <c:pt idx="24">
                  <c:v>0.51875291798516365</c:v>
                </c:pt>
                <c:pt idx="25">
                  <c:v>0</c:v>
                </c:pt>
                <c:pt idx="26">
                  <c:v>0</c:v>
                </c:pt>
                <c:pt idx="27">
                  <c:v>0.51875291798516365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29-4E3E-8FC4-F088E2BC5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672856"/>
        <c:axId val="161668936"/>
      </c:areaChart>
      <c:barChart>
        <c:barDir val="col"/>
        <c:grouping val="clustered"/>
        <c:varyColors val="0"/>
        <c:ser>
          <c:idx val="0"/>
          <c:order val="0"/>
          <c:tx>
            <c:v>показатель на 100 тыс.</c:v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numRef>
              <c:f>'ЮГОРСК местные'!$A$16:$A$46</c:f>
              <c:numCache>
                <c:formatCode>General</c:formatCode>
                <c:ptCount val="31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  <c:pt idx="8">
                  <c:v>21</c:v>
                </c:pt>
                <c:pt idx="9">
                  <c:v>22</c:v>
                </c:pt>
                <c:pt idx="10">
                  <c:v>23</c:v>
                </c:pt>
                <c:pt idx="11">
                  <c:v>24</c:v>
                </c:pt>
                <c:pt idx="12">
                  <c:v>25</c:v>
                </c:pt>
                <c:pt idx="13">
                  <c:v>26</c:v>
                </c:pt>
                <c:pt idx="14">
                  <c:v>27</c:v>
                </c:pt>
                <c:pt idx="15">
                  <c:v>28</c:v>
                </c:pt>
                <c:pt idx="16">
                  <c:v>29</c:v>
                </c:pt>
                <c:pt idx="17">
                  <c:v>30</c:v>
                </c:pt>
                <c:pt idx="18">
                  <c:v>31</c:v>
                </c:pt>
                <c:pt idx="19">
                  <c:v>32</c:v>
                </c:pt>
                <c:pt idx="20">
                  <c:v>33</c:v>
                </c:pt>
                <c:pt idx="21">
                  <c:v>34</c:v>
                </c:pt>
                <c:pt idx="22">
                  <c:v>35</c:v>
                </c:pt>
                <c:pt idx="23">
                  <c:v>36</c:v>
                </c:pt>
                <c:pt idx="24">
                  <c:v>37</c:v>
                </c:pt>
                <c:pt idx="25">
                  <c:v>38</c:v>
                </c:pt>
                <c:pt idx="26">
                  <c:v>39</c:v>
                </c:pt>
                <c:pt idx="27">
                  <c:v>40</c:v>
                </c:pt>
                <c:pt idx="28">
                  <c:v>41</c:v>
                </c:pt>
                <c:pt idx="29">
                  <c:v>42</c:v>
                </c:pt>
                <c:pt idx="30">
                  <c:v>43</c:v>
                </c:pt>
              </c:numCache>
            </c:numRef>
          </c:cat>
          <c:val>
            <c:numRef>
              <c:f>ЮГОРСК!$M$4:$M$34</c:f>
              <c:numCache>
                <c:formatCode>0.0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2.6471833968657346</c:v>
                </c:pt>
                <c:pt idx="5">
                  <c:v>5.2943667937314691</c:v>
                </c:pt>
                <c:pt idx="6">
                  <c:v>0</c:v>
                </c:pt>
                <c:pt idx="7">
                  <c:v>0</c:v>
                </c:pt>
                <c:pt idx="8">
                  <c:v>2.6471833968657346</c:v>
                </c:pt>
                <c:pt idx="9">
                  <c:v>7.941550190597205</c:v>
                </c:pt>
                <c:pt idx="10">
                  <c:v>18.530283778060145</c:v>
                </c:pt>
                <c:pt idx="11">
                  <c:v>29.119017365523085</c:v>
                </c:pt>
                <c:pt idx="12">
                  <c:v>26.471833968657347</c:v>
                </c:pt>
                <c:pt idx="13">
                  <c:v>18.530283778060145</c:v>
                </c:pt>
                <c:pt idx="14">
                  <c:v>18.530283778060145</c:v>
                </c:pt>
                <c:pt idx="15">
                  <c:v>7.941550190597205</c:v>
                </c:pt>
                <c:pt idx="16">
                  <c:v>2.6471833968657346</c:v>
                </c:pt>
                <c:pt idx="17">
                  <c:v>5.2943667937314691</c:v>
                </c:pt>
                <c:pt idx="18">
                  <c:v>7.941550190597205</c:v>
                </c:pt>
                <c:pt idx="19">
                  <c:v>2.6471833968657346</c:v>
                </c:pt>
                <c:pt idx="20">
                  <c:v>0</c:v>
                </c:pt>
                <c:pt idx="21">
                  <c:v>2.6471833968657346</c:v>
                </c:pt>
                <c:pt idx="22">
                  <c:v>2.6471833968657346</c:v>
                </c:pt>
                <c:pt idx="23">
                  <c:v>0</c:v>
                </c:pt>
                <c:pt idx="24">
                  <c:v>0</c:v>
                </c:pt>
                <c:pt idx="25">
                  <c:v>2.6471833968657346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29-4E3E-8FC4-F088E2BC5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5"/>
        <c:axId val="161672856"/>
        <c:axId val="161668936"/>
      </c:barChart>
      <c:dateAx>
        <c:axId val="161672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668936"/>
        <c:crosses val="autoZero"/>
        <c:auto val="0"/>
        <c:lblOffset val="100"/>
        <c:baseTimeUnit val="days"/>
      </c:dateAx>
      <c:valAx>
        <c:axId val="16166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672856"/>
        <c:crossesAt val="1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557012851512391E-2"/>
          <c:y val="8.365154088354855E-2"/>
          <c:w val="0.92773136934525524"/>
          <c:h val="0.82786999042960008"/>
        </c:manualLayout>
      </c:layout>
      <c:areaChart>
        <c:grouping val="standard"/>
        <c:varyColors val="0"/>
        <c:ser>
          <c:idx val="1"/>
          <c:order val="1"/>
          <c:tx>
            <c:v>СМУ</c:v>
          </c:tx>
          <c:val>
            <c:numRef>
              <c:f>ЮГОРСК!$P$4:$P$34</c:f>
              <c:numCache>
                <c:formatCode>0.0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0.52943667937314687</c:v>
                </c:pt>
                <c:pt idx="5">
                  <c:v>3.6918512617275012</c:v>
                </c:pt>
                <c:pt idx="6">
                  <c:v>9.9792927453305715</c:v>
                </c:pt>
                <c:pt idx="7">
                  <c:v>13.142364488777414</c:v>
                </c:pt>
                <c:pt idx="8">
                  <c:v>7.8831237501902098</c:v>
                </c:pt>
                <c:pt idx="9">
                  <c:v>13.667000692192939</c:v>
                </c:pt>
                <c:pt idx="10">
                  <c:v>17.379085493640662</c:v>
                </c:pt>
                <c:pt idx="11">
                  <c:v>18.944051276478941</c:v>
                </c:pt>
                <c:pt idx="12">
                  <c:v>13.204886112533341</c:v>
                </c:pt>
                <c:pt idx="13">
                  <c:v>5.8033487663035261</c:v>
                </c:pt>
                <c:pt idx="14">
                  <c:v>7.8857326667118768</c:v>
                </c:pt>
                <c:pt idx="15">
                  <c:v>5.2661660055386719</c:v>
                </c:pt>
                <c:pt idx="16">
                  <c:v>1.5892228540943165</c:v>
                </c:pt>
                <c:pt idx="17">
                  <c:v>2.1133121690211683</c:v>
                </c:pt>
                <c:pt idx="18">
                  <c:v>2.6427488483943149</c:v>
                </c:pt>
                <c:pt idx="19">
                  <c:v>1.0598562412465888</c:v>
                </c:pt>
                <c:pt idx="20">
                  <c:v>0</c:v>
                </c:pt>
                <c:pt idx="21">
                  <c:v>1.054508876800293</c:v>
                </c:pt>
                <c:pt idx="22">
                  <c:v>0.52943667937314687</c:v>
                </c:pt>
                <c:pt idx="23">
                  <c:v>0</c:v>
                </c:pt>
                <c:pt idx="24">
                  <c:v>0.51875291798516365</c:v>
                </c:pt>
                <c:pt idx="25">
                  <c:v>0.52943667937314687</c:v>
                </c:pt>
                <c:pt idx="26">
                  <c:v>0</c:v>
                </c:pt>
                <c:pt idx="27">
                  <c:v>0.51875291798516365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29-4E3E-8FC4-F088E2BC5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669328"/>
        <c:axId val="161672464"/>
      </c:areaChart>
      <c:barChart>
        <c:barDir val="col"/>
        <c:grouping val="clustered"/>
        <c:varyColors val="0"/>
        <c:ser>
          <c:idx val="0"/>
          <c:order val="0"/>
          <c:tx>
            <c:v>показатель на 100 тыс.</c:v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numRef>
              <c:f>'ЮГОРСК местные'!$A$16:$A$46</c:f>
              <c:numCache>
                <c:formatCode>General</c:formatCode>
                <c:ptCount val="31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  <c:pt idx="8">
                  <c:v>21</c:v>
                </c:pt>
                <c:pt idx="9">
                  <c:v>22</c:v>
                </c:pt>
                <c:pt idx="10">
                  <c:v>23</c:v>
                </c:pt>
                <c:pt idx="11">
                  <c:v>24</c:v>
                </c:pt>
                <c:pt idx="12">
                  <c:v>25</c:v>
                </c:pt>
                <c:pt idx="13">
                  <c:v>26</c:v>
                </c:pt>
                <c:pt idx="14">
                  <c:v>27</c:v>
                </c:pt>
                <c:pt idx="15">
                  <c:v>28</c:v>
                </c:pt>
                <c:pt idx="16">
                  <c:v>29</c:v>
                </c:pt>
                <c:pt idx="17">
                  <c:v>30</c:v>
                </c:pt>
                <c:pt idx="18">
                  <c:v>31</c:v>
                </c:pt>
                <c:pt idx="19">
                  <c:v>32</c:v>
                </c:pt>
                <c:pt idx="20">
                  <c:v>33</c:v>
                </c:pt>
                <c:pt idx="21">
                  <c:v>34</c:v>
                </c:pt>
                <c:pt idx="22">
                  <c:v>35</c:v>
                </c:pt>
                <c:pt idx="23">
                  <c:v>36</c:v>
                </c:pt>
                <c:pt idx="24">
                  <c:v>37</c:v>
                </c:pt>
                <c:pt idx="25">
                  <c:v>38</c:v>
                </c:pt>
                <c:pt idx="26">
                  <c:v>39</c:v>
                </c:pt>
                <c:pt idx="27">
                  <c:v>40</c:v>
                </c:pt>
                <c:pt idx="28">
                  <c:v>41</c:v>
                </c:pt>
                <c:pt idx="29">
                  <c:v>42</c:v>
                </c:pt>
                <c:pt idx="30">
                  <c:v>43</c:v>
                </c:pt>
              </c:numCache>
            </c:numRef>
          </c:cat>
          <c:val>
            <c:numRef>
              <c:f>ЮГОРСК!$O$4:$O$34</c:f>
              <c:numCache>
                <c:formatCode>0.0</c:formatCode>
                <c:ptCount val="31"/>
                <c:pt idx="1">
                  <c:v>2.5680534155110428</c:v>
                </c:pt>
                <c:pt idx="2">
                  <c:v>0</c:v>
                </c:pt>
                <c:pt idx="3">
                  <c:v>0</c:v>
                </c:pt>
                <c:pt idx="4">
                  <c:v>5.1361068310220857</c:v>
                </c:pt>
                <c:pt idx="5">
                  <c:v>2.5680534155110428</c:v>
                </c:pt>
                <c:pt idx="6">
                  <c:v>10.272213662044171</c:v>
                </c:pt>
                <c:pt idx="7">
                  <c:v>25.680534155110426</c:v>
                </c:pt>
                <c:pt idx="8">
                  <c:v>2.5680534155110428</c:v>
                </c:pt>
                <c:pt idx="9">
                  <c:v>30.816640986132512</c:v>
                </c:pt>
                <c:pt idx="10">
                  <c:v>25.680534155110426</c:v>
                </c:pt>
                <c:pt idx="11">
                  <c:v>20.544427324088343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29-4E3E-8FC4-F088E2BC5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5"/>
        <c:axId val="161669328"/>
        <c:axId val="161672464"/>
      </c:barChart>
      <c:dateAx>
        <c:axId val="161669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672464"/>
        <c:crosses val="autoZero"/>
        <c:auto val="0"/>
        <c:lblOffset val="100"/>
        <c:baseTimeUnit val="days"/>
      </c:dateAx>
      <c:valAx>
        <c:axId val="1616724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61669328"/>
        <c:crossesAt val="1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0.10112</cdr:x>
      <cdr:y>0.01496</cdr:y>
    </cdr:from>
    <cdr:to>
      <cdr:x>0.27473</cdr:x>
      <cdr:y>0.16501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42875" y="31659"/>
          <a:ext cx="760283" cy="31763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2024</a:t>
          </a:r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0.10112</cdr:x>
      <cdr:y>0</cdr:y>
    </cdr:from>
    <cdr:to>
      <cdr:x>0.27473</cdr:x>
      <cdr:y>0.15005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42855" y="0"/>
          <a:ext cx="760324" cy="31762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2024</a:t>
          </a:r>
          <a:endParaRPr lang="ru-RU" sz="16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0.08219</cdr:x>
      <cdr:y>0</cdr:y>
    </cdr:from>
    <cdr:to>
      <cdr:x>0.24929</cdr:x>
      <cdr:y>0.15005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73987" y="0"/>
          <a:ext cx="760324" cy="31762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2025</a:t>
          </a:r>
          <a:endParaRPr lang="ru-RU" sz="16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387BF-5069-4E4F-BD1C-68B7B07ABE8D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C63E1-98FA-44B6-8963-D810F74D0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47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C63E1-98FA-44B6-8963-D810F74D083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522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C63E1-98FA-44B6-8963-D810F74D083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641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FD5B-CE7B-4708-A1CB-4CD991BDDC00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B515-7A63-40FE-BDDE-BC249FEAE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896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FD5B-CE7B-4708-A1CB-4CD991BDDC00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B515-7A63-40FE-BDDE-BC249FEAE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0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FD5B-CE7B-4708-A1CB-4CD991BDDC00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B515-7A63-40FE-BDDE-BC249FEAE24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5889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FD5B-CE7B-4708-A1CB-4CD991BDDC00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B515-7A63-40FE-BDDE-BC249FEAE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920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FD5B-CE7B-4708-A1CB-4CD991BDDC00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B515-7A63-40FE-BDDE-BC249FEAE24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0385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FD5B-CE7B-4708-A1CB-4CD991BDDC00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B515-7A63-40FE-BDDE-BC249FEAE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69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FD5B-CE7B-4708-A1CB-4CD991BDDC00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B515-7A63-40FE-BDDE-BC249FEAE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354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FD5B-CE7B-4708-A1CB-4CD991BDDC00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B515-7A63-40FE-BDDE-BC249FEAE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97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FD5B-CE7B-4708-A1CB-4CD991BDDC00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B515-7A63-40FE-BDDE-BC249FEAE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91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FD5B-CE7B-4708-A1CB-4CD991BDDC00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B515-7A63-40FE-BDDE-BC249FEAE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98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FD5B-CE7B-4708-A1CB-4CD991BDDC00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B515-7A63-40FE-BDDE-BC249FEAE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77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FD5B-CE7B-4708-A1CB-4CD991BDDC00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B515-7A63-40FE-BDDE-BC249FEAE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7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FD5B-CE7B-4708-A1CB-4CD991BDDC00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B515-7A63-40FE-BDDE-BC249FEAE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76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FD5B-CE7B-4708-A1CB-4CD991BDDC00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B515-7A63-40FE-BDDE-BC249FEAE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28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FD5B-CE7B-4708-A1CB-4CD991BDDC00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B515-7A63-40FE-BDDE-BC249FEAE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74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2FD5B-CE7B-4708-A1CB-4CD991BDDC00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B515-7A63-40FE-BDDE-BC249FEAE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85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2FD5B-CE7B-4708-A1CB-4CD991BDDC00}" type="datetimeFigureOut">
              <a:rPr lang="ru-RU" smtClean="0"/>
              <a:t>20.06.2025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14B515-7A63-40FE-BDDE-BC249FEAE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47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gon.rospotrebnadzor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93074" y="2007411"/>
            <a:ext cx="9971314" cy="1280160"/>
          </a:xfrm>
        </p:spPr>
        <p:txBody>
          <a:bodyPr/>
          <a:lstStyle/>
          <a:p>
            <a:pPr algn="l"/>
            <a:r>
              <a:rPr lang="ru-RU" sz="3600" b="1" dirty="0" smtClean="0"/>
              <a:t>Профилактика природно-очаговых инфекций (ПОИ) – сезон 2025</a:t>
            </a:r>
            <a:endParaRPr lang="ru-RU" sz="36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98834" y="3287571"/>
            <a:ext cx="7766936" cy="10968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accent5"/>
                </a:solidFill>
              </a:rPr>
              <a:t>Эпидемиологическая ситуация по ПОИ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accent5"/>
                </a:solidFill>
              </a:rPr>
              <a:t>на территории города Югорска ХМАО-Югры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31131" y="6147700"/>
            <a:ext cx="56692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Заместитель начальника 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ТО РПН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в г.Югорске и Советском районе И.А. Крылова </a:t>
            </a:r>
          </a:p>
        </p:txBody>
      </p:sp>
    </p:spTree>
    <p:extLst>
      <p:ext uri="{BB962C8B-B14F-4D97-AF65-F5344CB8AC3E}">
        <p14:creationId xmlns:p14="http://schemas.microsoft.com/office/powerpoint/2010/main" val="308419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350" y="-6647"/>
            <a:ext cx="9387624" cy="1319580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chemeClr val="accent5"/>
                </a:solidFill>
              </a:rPr>
              <a:t>Наиболее эффективным методом </a:t>
            </a:r>
            <a:r>
              <a:rPr lang="ru-RU" b="1" u="sng" dirty="0" smtClean="0">
                <a:solidFill>
                  <a:schemeClr val="accent5"/>
                </a:solidFill>
              </a:rPr>
              <a:t>         защиты от КВЭ является вакцинация!</a:t>
            </a:r>
            <a:endParaRPr lang="ru-RU" u="sng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714" y="1105989"/>
            <a:ext cx="9239795" cy="5691051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И</a:t>
            </a:r>
            <a:r>
              <a:rPr lang="ru-RU" b="1" dirty="0" smtClean="0">
                <a:solidFill>
                  <a:schemeClr val="accent1"/>
                </a:solidFill>
              </a:rPr>
              <a:t>ммунная </a:t>
            </a:r>
            <a:r>
              <a:rPr lang="ru-RU" b="1" dirty="0">
                <a:solidFill>
                  <a:schemeClr val="accent1"/>
                </a:solidFill>
              </a:rPr>
              <a:t>прослойка </a:t>
            </a:r>
            <a:r>
              <a:rPr lang="ru-RU" b="1" dirty="0" smtClean="0">
                <a:solidFill>
                  <a:schemeClr val="accent1"/>
                </a:solidFill>
              </a:rPr>
              <a:t>населения города </a:t>
            </a:r>
            <a:r>
              <a:rPr lang="ru-RU" b="1" dirty="0">
                <a:solidFill>
                  <a:schemeClr val="accent1"/>
                </a:solidFill>
              </a:rPr>
              <a:t>Югорска составила </a:t>
            </a:r>
            <a:r>
              <a:rPr lang="ru-RU" b="1" dirty="0" smtClean="0">
                <a:solidFill>
                  <a:schemeClr val="accent1"/>
                </a:solidFill>
              </a:rPr>
              <a:t>по итогам 2024 года </a:t>
            </a:r>
            <a:r>
              <a:rPr lang="ru-RU" b="1" dirty="0" smtClean="0">
                <a:solidFill>
                  <a:srgbClr val="C00000"/>
                </a:solidFill>
              </a:rPr>
              <a:t>38%</a:t>
            </a:r>
            <a:r>
              <a:rPr lang="ru-RU" b="1" dirty="0" smtClean="0">
                <a:solidFill>
                  <a:schemeClr val="accent1"/>
                </a:solidFill>
              </a:rPr>
              <a:t>, Советского района - </a:t>
            </a:r>
            <a:r>
              <a:rPr lang="ru-RU" b="1" dirty="0">
                <a:solidFill>
                  <a:schemeClr val="accent5"/>
                </a:solidFill>
              </a:rPr>
              <a:t>42%</a:t>
            </a:r>
            <a:r>
              <a:rPr lang="ru-RU" dirty="0"/>
              <a:t> </a:t>
            </a:r>
            <a:r>
              <a:rPr lang="ru-RU" b="1" dirty="0"/>
              <a:t>(СРБ – 37%, ПРБ – 47%)</a:t>
            </a:r>
            <a:r>
              <a:rPr lang="ru-RU" dirty="0"/>
              <a:t>, что выше </a:t>
            </a:r>
            <a:r>
              <a:rPr lang="ru-RU" dirty="0" smtClean="0"/>
              <a:t>среднего показателя по ХМАО –  32% (не все территории эндемичные), </a:t>
            </a:r>
            <a:r>
              <a:rPr lang="ru-RU" b="1" dirty="0">
                <a:solidFill>
                  <a:schemeClr val="accent1"/>
                </a:solidFill>
              </a:rPr>
              <a:t>но недостаточно </a:t>
            </a:r>
            <a:r>
              <a:rPr lang="ru-RU" b="1" dirty="0" smtClean="0">
                <a:solidFill>
                  <a:schemeClr val="accent1"/>
                </a:solidFill>
              </a:rPr>
              <a:t>для эндемичной территории. </a:t>
            </a:r>
            <a:r>
              <a:rPr lang="ru-RU" b="1" dirty="0" smtClean="0">
                <a:solidFill>
                  <a:schemeClr val="accent5"/>
                </a:solidFill>
              </a:rPr>
              <a:t>ДОЛЖНО БЫТЬ ВАКЦИНИРОВАНО: 80% населения старше 3-х лет</a:t>
            </a:r>
            <a:r>
              <a:rPr lang="ru-RU" b="1" dirty="0">
                <a:solidFill>
                  <a:schemeClr val="accent5"/>
                </a:solidFill>
              </a:rPr>
              <a:t> </a:t>
            </a:r>
            <a:r>
              <a:rPr lang="ru-RU" b="1" dirty="0" smtClean="0">
                <a:solidFill>
                  <a:schemeClr val="accent5"/>
                </a:solidFill>
              </a:rPr>
              <a:t>и </a:t>
            </a:r>
            <a:r>
              <a:rPr lang="ru-RU" b="1" dirty="0">
                <a:solidFill>
                  <a:schemeClr val="accent5"/>
                </a:solidFill>
              </a:rPr>
              <a:t>95% </a:t>
            </a:r>
            <a:r>
              <a:rPr lang="ru-RU" b="1" dirty="0" smtClean="0">
                <a:solidFill>
                  <a:schemeClr val="accent5"/>
                </a:solidFill>
              </a:rPr>
              <a:t>сотрудников предприятий «группы риска».</a:t>
            </a:r>
            <a:endParaRPr lang="ru-RU" b="1" dirty="0" smtClean="0">
              <a:solidFill>
                <a:schemeClr val="accent5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В </a:t>
            </a:r>
            <a:r>
              <a:rPr lang="ru-RU" b="1" u="sng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соответствии с </a:t>
            </a:r>
            <a:r>
              <a:rPr lang="ru-RU" b="1" u="sng" dirty="0" smtClean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обязательными требованиями </a:t>
            </a:r>
            <a:r>
              <a:rPr lang="ru-RU" b="1" u="sng" spc="-25" dirty="0" smtClean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СанПиН 3.3686-21                                      «Санитарно-эпидемиологические </a:t>
            </a:r>
            <a:r>
              <a:rPr lang="ru-RU" b="1" u="sng" spc="-25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требования по </a:t>
            </a:r>
            <a:r>
              <a:rPr lang="ru-RU" b="1" u="sng" spc="-25" dirty="0" smtClean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профилактике инфекционных болезней</a:t>
            </a:r>
            <a:r>
              <a:rPr lang="ru-RU" b="1" u="sng" spc="-25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»: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5"/>
                </a:solidFill>
              </a:rPr>
              <a:t>п.4187.</a:t>
            </a:r>
            <a:r>
              <a:rPr lang="ru-RU" b="1" dirty="0"/>
              <a:t> </a:t>
            </a:r>
            <a:r>
              <a:rPr lang="ru-RU" b="1" dirty="0">
                <a:solidFill>
                  <a:schemeClr val="accent5"/>
                </a:solidFill>
              </a:rPr>
              <a:t>Руководитель организации назначает лицо, </a:t>
            </a:r>
            <a:r>
              <a:rPr lang="ru-RU" b="1" dirty="0" smtClean="0">
                <a:solidFill>
                  <a:schemeClr val="accent5"/>
                </a:solidFill>
              </a:rPr>
              <a:t>ответственное за                            иммунизацию </a:t>
            </a:r>
            <a:r>
              <a:rPr lang="ru-RU" b="1" dirty="0">
                <a:solidFill>
                  <a:schemeClr val="accent5"/>
                </a:solidFill>
              </a:rPr>
              <a:t>сотрудников</a:t>
            </a:r>
            <a:r>
              <a:rPr lang="ru-RU" dirty="0">
                <a:solidFill>
                  <a:schemeClr val="accent5"/>
                </a:solidFill>
              </a:rPr>
              <a:t>,</a:t>
            </a:r>
            <a:r>
              <a:rPr lang="ru-RU" dirty="0"/>
              <a:t> которым уточняются сведения о </a:t>
            </a:r>
            <a:r>
              <a:rPr lang="ru-RU" dirty="0" smtClean="0"/>
              <a:t>вакцинации работников </a:t>
            </a:r>
            <a:r>
              <a:rPr lang="ru-RU" dirty="0"/>
              <a:t>на основании представленных ими документов (прививочных сертификатов</a:t>
            </a:r>
            <a:r>
              <a:rPr lang="ru-RU" dirty="0" smtClean="0"/>
              <a:t>). Сведения </a:t>
            </a:r>
            <a:r>
              <a:rPr lang="ru-RU" dirty="0"/>
              <a:t>о прививочном статусе </a:t>
            </a:r>
            <a:r>
              <a:rPr lang="ru-RU" dirty="0" smtClean="0"/>
              <a:t>вносятся </a:t>
            </a:r>
            <a:r>
              <a:rPr lang="ru-RU" dirty="0"/>
              <a:t>в списки </a:t>
            </a:r>
            <a:r>
              <a:rPr lang="ru-RU" dirty="0" smtClean="0"/>
              <a:t>работающих. </a:t>
            </a:r>
            <a:r>
              <a:rPr lang="ru-RU" b="1" dirty="0" smtClean="0">
                <a:solidFill>
                  <a:schemeClr val="accent1"/>
                </a:solidFill>
              </a:rPr>
              <a:t>Обновление </a:t>
            </a:r>
            <a:r>
              <a:rPr lang="ru-RU" b="1" dirty="0">
                <a:solidFill>
                  <a:schemeClr val="accent1"/>
                </a:solidFill>
              </a:rPr>
              <a:t>списка проводится регулярно с учетом приема и </a:t>
            </a:r>
            <a:r>
              <a:rPr lang="ru-RU" b="1" dirty="0" smtClean="0">
                <a:solidFill>
                  <a:schemeClr val="accent1"/>
                </a:solidFill>
              </a:rPr>
              <a:t>увольнения.</a:t>
            </a:r>
            <a:endParaRPr lang="ru-RU" b="1" dirty="0">
              <a:solidFill>
                <a:schemeClr val="accent1"/>
              </a:solidFill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5"/>
                </a:solidFill>
              </a:rPr>
              <a:t>п.4188.</a:t>
            </a:r>
            <a:r>
              <a:rPr lang="ru-RU" dirty="0"/>
              <a:t> </a:t>
            </a:r>
            <a:r>
              <a:rPr lang="ru-RU" b="1" dirty="0">
                <a:solidFill>
                  <a:schemeClr val="accent5"/>
                </a:solidFill>
              </a:rPr>
              <a:t>Ответственным лицом ежегодно представляются в медицинские организации</a:t>
            </a:r>
            <a:r>
              <a:rPr lang="ru-RU" dirty="0">
                <a:solidFill>
                  <a:schemeClr val="accent5"/>
                </a:solidFill>
              </a:rPr>
              <a:t> </a:t>
            </a:r>
            <a:r>
              <a:rPr lang="ru-RU" b="1" dirty="0">
                <a:solidFill>
                  <a:schemeClr val="accent5"/>
                </a:solidFill>
              </a:rPr>
              <a:t>списки работающих,</a:t>
            </a:r>
            <a:r>
              <a:rPr lang="ru-RU" b="1" dirty="0">
                <a:solidFill>
                  <a:schemeClr val="accent1"/>
                </a:solidFill>
              </a:rPr>
              <a:t> заверенные подписью руководителя, </a:t>
            </a:r>
            <a:r>
              <a:rPr lang="ru-RU" dirty="0"/>
              <a:t>с указанием </a:t>
            </a:r>
            <a:r>
              <a:rPr lang="ru-RU" dirty="0" smtClean="0"/>
              <a:t>ФИО, </a:t>
            </a:r>
            <a:r>
              <a:rPr lang="ru-RU" dirty="0"/>
              <a:t>даты рождения, занимаемой должности, сведений о проведенных ранее прививках, имеющихся медицинских отводах (противопоказаниях</a:t>
            </a:r>
            <a:r>
              <a:rPr lang="ru-RU" dirty="0" smtClean="0"/>
              <a:t>).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Представленные </a:t>
            </a:r>
            <a:r>
              <a:rPr lang="ru-RU" dirty="0"/>
              <a:t>данные вносятся в прививочную картотеку </a:t>
            </a:r>
            <a:r>
              <a:rPr lang="ru-RU" dirty="0" smtClean="0"/>
              <a:t>и </a:t>
            </a:r>
            <a:r>
              <a:rPr lang="ru-RU" dirty="0"/>
              <a:t>базу данных АСУИ </a:t>
            </a:r>
            <a:r>
              <a:rPr lang="ru-RU" dirty="0" smtClean="0"/>
              <a:t>медицинской организации и составляются </a:t>
            </a:r>
            <a:r>
              <a:rPr lang="ru-RU" b="1" dirty="0" smtClean="0">
                <a:solidFill>
                  <a:schemeClr val="accent5"/>
                </a:solidFill>
              </a:rPr>
              <a:t>ПЛАНЫ ИММУНИЗАЦИИ НА ГОД.</a:t>
            </a:r>
            <a:endParaRPr lang="ru-RU" b="1" dirty="0">
              <a:solidFill>
                <a:schemeClr val="accent5"/>
              </a:solidFill>
            </a:endParaRPr>
          </a:p>
          <a:p>
            <a:pPr algn="just"/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5" name="Объект 3" descr="https://avatars.mds.yandex.net/get-zen_doc/1652143/pub_5db72d868d5b5f00b1fe85ff_5db853cc78125e00af1ec748/scale_120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742" y="60960"/>
            <a:ext cx="2928258" cy="2503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53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057" y="-104503"/>
            <a:ext cx="9607490" cy="766354"/>
          </a:xfrm>
        </p:spPr>
        <p:txBody>
          <a:bodyPr>
            <a:noAutofit/>
          </a:bodyPr>
          <a:lstStyle/>
          <a:p>
            <a:r>
              <a:rPr lang="ru-RU" b="1" dirty="0" smtClean="0"/>
              <a:t>Правила безопасности: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395" y="418013"/>
            <a:ext cx="9849152" cy="6514010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5"/>
                </a:solidFill>
              </a:rPr>
              <a:t>Соблюдение правил безопасности при посещении мест обитания клещей - основная мера </a:t>
            </a:r>
            <a:r>
              <a:rPr lang="ru-RU" b="1" dirty="0">
                <a:solidFill>
                  <a:schemeClr val="accent5"/>
                </a:solidFill>
              </a:rPr>
              <a:t>защиты от </a:t>
            </a:r>
            <a:r>
              <a:rPr lang="ru-RU" b="1" dirty="0" smtClean="0">
                <a:solidFill>
                  <a:schemeClr val="accent5"/>
                </a:solidFill>
              </a:rPr>
              <a:t>укуса </a:t>
            </a:r>
            <a:r>
              <a:rPr lang="ru-RU" b="1" dirty="0">
                <a:solidFill>
                  <a:schemeClr val="accent5"/>
                </a:solidFill>
              </a:rPr>
              <a:t>клеща и предотвращения заражения </a:t>
            </a:r>
            <a:r>
              <a:rPr lang="ru-RU" b="1" dirty="0" smtClean="0">
                <a:solidFill>
                  <a:schemeClr val="accent5"/>
                </a:solidFill>
              </a:rPr>
              <a:t>другими клещевыми инфекциями</a:t>
            </a:r>
            <a:r>
              <a:rPr lang="ru-RU" b="1" dirty="0">
                <a:solidFill>
                  <a:schemeClr val="accent5"/>
                </a:solidFill>
              </a:rPr>
              <a:t>:</a:t>
            </a:r>
            <a:endParaRPr lang="ru-RU" b="1" dirty="0" smtClean="0">
              <a:solidFill>
                <a:schemeClr val="accent5"/>
              </a:solidFill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/>
                </a:solidFill>
              </a:rPr>
              <a:t>Не допускать </a:t>
            </a:r>
            <a:r>
              <a:rPr lang="ru-RU" b="1" dirty="0">
                <a:solidFill>
                  <a:schemeClr val="accent1"/>
                </a:solidFill>
              </a:rPr>
              <a:t>проникновения клеща под одежду</a:t>
            </a:r>
            <a:r>
              <a:rPr lang="ru-RU" dirty="0"/>
              <a:t>: рубашку заправить в брюки, брюки в сапоги или носки, ворот застегнуть, </a:t>
            </a:r>
            <a:r>
              <a:rPr lang="ru-RU" dirty="0" smtClean="0"/>
              <a:t>надеть </a:t>
            </a:r>
            <a:r>
              <a:rPr lang="ru-RU" dirty="0"/>
              <a:t>головной убор, закрывающий волосы и уши.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/>
                </a:solidFill>
              </a:rPr>
              <a:t>Проводить само- </a:t>
            </a:r>
            <a:r>
              <a:rPr lang="ru-RU" b="1" dirty="0">
                <a:solidFill>
                  <a:schemeClr val="accent1"/>
                </a:solidFill>
              </a:rPr>
              <a:t>и взаимоосмотры </a:t>
            </a:r>
            <a:r>
              <a:rPr lang="ru-RU" dirty="0" smtClean="0"/>
              <a:t>одежды </a:t>
            </a:r>
            <a:r>
              <a:rPr lang="ru-RU" dirty="0"/>
              <a:t>и открытых частей тела на наличие </a:t>
            </a:r>
            <a:r>
              <a:rPr lang="ru-RU" dirty="0" smtClean="0"/>
              <a:t>клещей</a:t>
            </a:r>
            <a:r>
              <a:rPr lang="ru-RU" b="1" dirty="0" smtClean="0">
                <a:solidFill>
                  <a:schemeClr val="accent1"/>
                </a:solidFill>
              </a:rPr>
              <a:t> через </a:t>
            </a:r>
            <a:r>
              <a:rPr lang="ru-RU" b="1" dirty="0">
                <a:solidFill>
                  <a:schemeClr val="accent1"/>
                </a:solidFill>
              </a:rPr>
              <a:t>каждые час-полтора </a:t>
            </a:r>
            <a:r>
              <a:rPr lang="ru-RU" dirty="0" smtClean="0"/>
              <a:t>.</a:t>
            </a:r>
            <a:endParaRPr lang="ru-RU" dirty="0"/>
          </a:p>
          <a:p>
            <a:pPr lvl="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/>
                </a:solidFill>
              </a:rPr>
              <a:t>Обрабатывать </a:t>
            </a:r>
            <a:r>
              <a:rPr lang="ru-RU" dirty="0" smtClean="0"/>
              <a:t>открытые </a:t>
            </a:r>
            <a:r>
              <a:rPr lang="ru-RU" dirty="0"/>
              <a:t>части тела и </a:t>
            </a:r>
            <a:r>
              <a:rPr lang="ru-RU" dirty="0" smtClean="0"/>
              <a:t>одежду специальными </a:t>
            </a:r>
            <a:r>
              <a:rPr lang="ru-RU" dirty="0"/>
              <a:t>средствами (репеллентами), при </a:t>
            </a:r>
            <a:r>
              <a:rPr lang="ru-RU" dirty="0" smtClean="0"/>
              <a:t>использовании которых </a:t>
            </a:r>
            <a:r>
              <a:rPr lang="ru-RU" b="1" dirty="0">
                <a:solidFill>
                  <a:schemeClr val="accent1"/>
                </a:solidFill>
              </a:rPr>
              <a:t>внимательно </a:t>
            </a:r>
            <a:r>
              <a:rPr lang="ru-RU" b="1" dirty="0" smtClean="0">
                <a:solidFill>
                  <a:schemeClr val="accent1"/>
                </a:solidFill>
              </a:rPr>
              <a:t>изучать инструкцию по применению.</a:t>
            </a:r>
            <a:endParaRPr lang="ru-RU" dirty="0"/>
          </a:p>
          <a:p>
            <a:pPr algn="just"/>
            <a:r>
              <a:rPr lang="ru-RU" b="1" dirty="0">
                <a:solidFill>
                  <a:schemeClr val="accent5"/>
                </a:solidFill>
              </a:rPr>
              <a:t>Немедленно обратиться за медицинской помощью при обнаружении присосавшегося клеща.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dirty="0"/>
              <a:t>В больнице клеща снимут и </a:t>
            </a:r>
            <a:r>
              <a:rPr lang="ru-RU" dirty="0" smtClean="0"/>
              <a:t>по показаниям направят </a:t>
            </a:r>
            <a:r>
              <a:rPr lang="ru-RU" dirty="0"/>
              <a:t>на лабораторное исследование, </a:t>
            </a:r>
            <a:r>
              <a:rPr lang="ru-RU" dirty="0" smtClean="0"/>
              <a:t>назначат </a:t>
            </a:r>
            <a:r>
              <a:rPr lang="ru-RU" dirty="0"/>
              <a:t>курс экстренной профилактики КВЭ либо антибиотикотерапию и др. </a:t>
            </a:r>
            <a:r>
              <a:rPr lang="ru-RU" b="1" dirty="0">
                <a:solidFill>
                  <a:schemeClr val="accent1"/>
                </a:solidFill>
              </a:rPr>
              <a:t>Если нет возможности обратиться за медпомощью, необходимо как можно быстрее удалить клеща самостоятельно. </a:t>
            </a:r>
            <a:r>
              <a:rPr lang="ru-RU" b="1" dirty="0" smtClean="0">
                <a:solidFill>
                  <a:schemeClr val="accent5"/>
                </a:solidFill>
              </a:rPr>
              <a:t>Чем </a:t>
            </a:r>
            <a:r>
              <a:rPr lang="ru-RU" b="1" dirty="0">
                <a:solidFill>
                  <a:schemeClr val="accent5"/>
                </a:solidFill>
              </a:rPr>
              <a:t>быстрее Вы удалите клеща, тем меньше в кровь попадет опасных возбудителей.</a:t>
            </a:r>
            <a:r>
              <a:rPr lang="ru-RU" dirty="0"/>
              <a:t> Захватите клеща как можно ближе к коже за хоботок, нужно его повернуть вокруг своей оси на 360º и потянуть вверх, не оборвав хоботок. Ранку продезинфицируйте раствором йода, спиртом или другим антисептиком</a:t>
            </a:r>
            <a:r>
              <a:rPr lang="ru-RU" dirty="0" smtClean="0"/>
              <a:t>.</a:t>
            </a:r>
            <a:r>
              <a:rPr lang="ru-RU" b="1" dirty="0">
                <a:solidFill>
                  <a:schemeClr val="accent1"/>
                </a:solidFill>
              </a:rPr>
              <a:t> Лабораторное исследование </a:t>
            </a:r>
            <a:r>
              <a:rPr lang="ru-RU" b="1" dirty="0" smtClean="0">
                <a:solidFill>
                  <a:schemeClr val="accent1"/>
                </a:solidFill>
              </a:rPr>
              <a:t>клеща проводят частные медорганизации, </a:t>
            </a:r>
            <a:r>
              <a:rPr lang="ru-RU" dirty="0" smtClean="0">
                <a:solidFill>
                  <a:sysClr val="windowText" lastClr="000000"/>
                </a:solidFill>
              </a:rPr>
              <a:t>куда Вы можете </a:t>
            </a:r>
            <a:r>
              <a:rPr lang="ru-RU" dirty="0" smtClean="0">
                <a:solidFill>
                  <a:sysClr val="windowText" lastClr="000000"/>
                </a:solidFill>
              </a:rPr>
              <a:t> </a:t>
            </a:r>
            <a:r>
              <a:rPr lang="ru-RU" dirty="0" smtClean="0"/>
              <a:t>обратиться.</a:t>
            </a:r>
            <a:endParaRPr lang="ru-RU" dirty="0" smtClean="0"/>
          </a:p>
          <a:p>
            <a:pPr algn="just"/>
            <a:r>
              <a:rPr lang="ru-RU" b="1" dirty="0" smtClean="0">
                <a:solidFill>
                  <a:schemeClr val="accent5"/>
                </a:solidFill>
              </a:rPr>
              <a:t>Телефоны </a:t>
            </a:r>
            <a:r>
              <a:rPr lang="ru-RU" b="1" dirty="0">
                <a:solidFill>
                  <a:schemeClr val="accent5"/>
                </a:solidFill>
              </a:rPr>
              <a:t>для консультаций: </a:t>
            </a:r>
            <a:endParaRPr lang="ru-RU" dirty="0">
              <a:solidFill>
                <a:schemeClr val="accent5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/>
              <a:t>8(34675)7-39-07 – </a:t>
            </a:r>
            <a:r>
              <a:rPr lang="ru-RU" dirty="0" smtClean="0"/>
              <a:t>ТО Роспотребнадзора в городе Югорске </a:t>
            </a:r>
            <a:r>
              <a:rPr lang="ru-RU" dirty="0"/>
              <a:t>и </a:t>
            </a:r>
            <a:r>
              <a:rPr lang="ru-RU" dirty="0" smtClean="0"/>
              <a:t>Советском </a:t>
            </a:r>
            <a:r>
              <a:rPr lang="ru-RU" dirty="0"/>
              <a:t>районе;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/>
              <a:t>8(34675)6-23-33 - приемное отделения </a:t>
            </a:r>
            <a:r>
              <a:rPr lang="ru-RU" dirty="0" smtClean="0"/>
              <a:t>СРБ;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8(34675)4-02-06</a:t>
            </a:r>
            <a:r>
              <a:rPr lang="ru-RU" dirty="0"/>
              <a:t>, 8(34675)4-06-62 </a:t>
            </a:r>
            <a:r>
              <a:rPr lang="ru-RU" dirty="0" smtClean="0"/>
              <a:t>– приемное отделение,                                                             кабинет инфекционных </a:t>
            </a:r>
            <a:r>
              <a:rPr lang="ru-RU" dirty="0"/>
              <a:t>заболеваний </a:t>
            </a:r>
            <a:r>
              <a:rPr lang="ru-RU" dirty="0" smtClean="0"/>
              <a:t>ПРБ;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8(34675)2-11-12 </a:t>
            </a:r>
            <a:r>
              <a:rPr lang="ru-RU" dirty="0"/>
              <a:t>(доб.3225) - приемное </a:t>
            </a:r>
            <a:r>
              <a:rPr lang="ru-RU" dirty="0" smtClean="0"/>
              <a:t>отделение ЮГБ.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accent5"/>
                </a:solidFill>
                <a:hlinkClick r:id="rId3"/>
              </a:rPr>
              <a:t>https://cgon.rospotrebnadzor.ru/</a:t>
            </a:r>
            <a:r>
              <a:rPr lang="ru-RU" b="1" dirty="0" smtClean="0">
                <a:solidFill>
                  <a:schemeClr val="accent5"/>
                </a:solidFill>
              </a:rPr>
              <a:t> - ЦЕНТР ГИГИЕНИЧЕСКОГО                                                                               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accent5"/>
                </a:solidFill>
              </a:rPr>
              <a:t> </a:t>
            </a:r>
            <a:r>
              <a:rPr lang="ru-RU" b="1" dirty="0" smtClean="0">
                <a:solidFill>
                  <a:schemeClr val="accent5"/>
                </a:solidFill>
              </a:rPr>
              <a:t>    ОБРАЗОВАНИЯ НАСЕЛЕНИЯ. </a:t>
            </a:r>
            <a:endParaRPr lang="ru-RU" b="1" dirty="0">
              <a:solidFill>
                <a:schemeClr val="accent5"/>
              </a:solidFill>
            </a:endParaRPr>
          </a:p>
        </p:txBody>
      </p:sp>
      <p:pic>
        <p:nvPicPr>
          <p:cNvPr id="3074" name="Picture 2" descr="Клещ в стеклянной ёмкос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257" y="5282128"/>
            <a:ext cx="5011783" cy="150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41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810" y="949233"/>
            <a:ext cx="9117875" cy="29086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</a:rPr>
              <a:t>ЗАЩИТИТЕ СВОЁ ЗДОРОВЬЕ И ДЕТЕЙ – </a:t>
            </a:r>
            <a:br>
              <a:rPr lang="ru-RU" sz="2800" b="1" dirty="0" smtClean="0">
                <a:solidFill>
                  <a:schemeClr val="accent5"/>
                </a:solidFill>
              </a:rPr>
            </a:br>
            <a:r>
              <a:rPr lang="ru-RU" sz="2800" b="1" dirty="0" smtClean="0">
                <a:solidFill>
                  <a:schemeClr val="accent5"/>
                </a:solidFill>
              </a:rPr>
              <a:t>СДЕЛАЙТЕ ПРИВИВКИ! </a:t>
            </a:r>
            <a:br>
              <a:rPr lang="ru-RU" sz="2800" b="1" dirty="0" smtClean="0">
                <a:solidFill>
                  <a:schemeClr val="accent5"/>
                </a:solidFill>
              </a:rPr>
            </a:br>
            <a:r>
              <a:rPr lang="ru-RU" sz="2800" b="1" dirty="0" smtClean="0"/>
              <a:t>СОБЛЮДАЙТЕ </a:t>
            </a:r>
            <a:r>
              <a:rPr lang="ru-RU" sz="2800" b="1" dirty="0"/>
              <a:t>МЕРЫ ЗАЩИТЫ </a:t>
            </a:r>
            <a:r>
              <a:rPr lang="ru-RU" sz="2800" b="1" dirty="0" smtClean="0"/>
              <a:t>в естественных условиях обитания переносчиков ПОИ! </a:t>
            </a:r>
            <a:br>
              <a:rPr lang="ru-RU" sz="2800" b="1" dirty="0" smtClean="0"/>
            </a:br>
            <a:r>
              <a:rPr lang="ru-RU" sz="2800" b="1" dirty="0" smtClean="0"/>
              <a:t>БУДЬТЕ ЗДОРОВЫ!!!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809" y="4050833"/>
            <a:ext cx="9117875" cy="1096899"/>
          </a:xfrm>
        </p:spPr>
        <p:txBody>
          <a:bodyPr>
            <a:normAutofit/>
          </a:bodyPr>
          <a:lstStyle/>
          <a:p>
            <a:pPr algn="ctr"/>
            <a:r>
              <a:rPr lang="ru-RU" sz="3600" b="1" smtClean="0">
                <a:solidFill>
                  <a:schemeClr val="accent2">
                    <a:lumMod val="50000"/>
                  </a:schemeClr>
                </a:solidFill>
              </a:rPr>
              <a:t>БЛАГОДАРЮ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ЗА ВНИМАНИЕ!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4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83" y="65314"/>
            <a:ext cx="8673111" cy="93181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/>
                </a:solidFill>
              </a:rPr>
              <a:t>ПРИРОДНО-ОЧАГОВЫЕ ИНФЕКЦИИ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383" y="606449"/>
            <a:ext cx="9396548" cy="5538651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И</a:t>
            </a:r>
            <a:r>
              <a:rPr lang="ru-RU" dirty="0" smtClean="0"/>
              <a:t>нфекционные заболевания, </a:t>
            </a:r>
            <a:r>
              <a:rPr lang="ru-RU" b="1" dirty="0" smtClean="0">
                <a:solidFill>
                  <a:schemeClr val="accent1"/>
                </a:solidFill>
              </a:rPr>
              <a:t>возбудители которых продолжительное                    время циркулируют в дикой  природе среди животных, вне связи с                    людьми и домашними животными</a:t>
            </a:r>
            <a:r>
              <a:rPr lang="ru-RU" dirty="0" smtClean="0">
                <a:solidFill>
                  <a:schemeClr val="accent1"/>
                </a:solidFill>
              </a:rPr>
              <a:t>, </a:t>
            </a:r>
            <a:r>
              <a:rPr lang="ru-RU" dirty="0" smtClean="0"/>
              <a:t>но могут передаваться от </a:t>
            </a:r>
            <a:r>
              <a:rPr lang="ru-RU" dirty="0"/>
              <a:t>животных </a:t>
            </a:r>
            <a:r>
              <a:rPr lang="ru-RU" dirty="0" smtClean="0"/>
              <a:t>человеку. </a:t>
            </a:r>
          </a:p>
          <a:p>
            <a:r>
              <a:rPr lang="ru-RU" dirty="0" smtClean="0"/>
              <a:t>Возбудители длительно сохраняются </a:t>
            </a:r>
            <a:r>
              <a:rPr lang="ru-RU" dirty="0"/>
              <a:t>в природе в определенных </a:t>
            </a:r>
            <a:r>
              <a:rPr lang="ru-RU" dirty="0" smtClean="0"/>
              <a:t>климатических </a:t>
            </a:r>
            <a:r>
              <a:rPr lang="ru-RU" dirty="0"/>
              <a:t>условиях, в </a:t>
            </a:r>
            <a:r>
              <a:rPr lang="ru-RU" dirty="0" smtClean="0"/>
              <a:t>пределах определённой территории, </a:t>
            </a:r>
            <a:r>
              <a:rPr lang="ru-RU" dirty="0"/>
              <a:t>образуя </a:t>
            </a:r>
            <a:r>
              <a:rPr lang="ru-RU" b="1" dirty="0" smtClean="0">
                <a:solidFill>
                  <a:schemeClr val="accent1"/>
                </a:solidFill>
              </a:rPr>
              <a:t>природный очаг.</a:t>
            </a:r>
            <a:endParaRPr lang="ru-RU" dirty="0" smtClean="0"/>
          </a:p>
          <a:p>
            <a:r>
              <a:rPr lang="ru-RU" b="1" dirty="0" smtClean="0">
                <a:solidFill>
                  <a:schemeClr val="accent1"/>
                </a:solidFill>
              </a:rPr>
              <a:t>Источники и переносчики (природный резервуар):</a:t>
            </a:r>
            <a:r>
              <a:rPr lang="ru-RU" dirty="0" smtClean="0"/>
              <a:t> дикие и домашние животные, </a:t>
            </a:r>
            <a:r>
              <a:rPr lang="ru-RU" dirty="0"/>
              <a:t>в том числе </a:t>
            </a:r>
            <a:r>
              <a:rPr lang="ru-RU" dirty="0" smtClean="0"/>
              <a:t>грызуны.</a:t>
            </a:r>
            <a:endParaRPr lang="ru-RU" dirty="0"/>
          </a:p>
          <a:p>
            <a:r>
              <a:rPr lang="ru-RU" b="1" dirty="0" smtClean="0">
                <a:solidFill>
                  <a:schemeClr val="accent1"/>
                </a:solidFill>
              </a:rPr>
              <a:t>Активизируются в </a:t>
            </a:r>
            <a:r>
              <a:rPr lang="ru-RU" b="1" dirty="0">
                <a:solidFill>
                  <a:schemeClr val="accent1"/>
                </a:solidFill>
              </a:rPr>
              <a:t>весенне-осенний </a:t>
            </a:r>
            <a:r>
              <a:rPr lang="ru-RU" b="1" dirty="0" smtClean="0">
                <a:solidFill>
                  <a:schemeClr val="accent1"/>
                </a:solidFill>
              </a:rPr>
              <a:t>период.</a:t>
            </a:r>
            <a:r>
              <a:rPr lang="ru-RU" dirty="0" smtClean="0"/>
              <a:t> В зимне-весенний </a:t>
            </a:r>
            <a:r>
              <a:rPr lang="ru-RU" dirty="0"/>
              <a:t>период 2024 -2025 годов </a:t>
            </a:r>
            <a:r>
              <a:rPr lang="ru-RU" dirty="0" smtClean="0"/>
              <a:t>наблюдается превышение средней температурной </a:t>
            </a:r>
            <a:r>
              <a:rPr lang="ru-RU" dirty="0"/>
              <a:t>нормы воздуха, </a:t>
            </a:r>
            <a:r>
              <a:rPr lang="ru-RU" dirty="0" smtClean="0"/>
              <a:t>прогнозируется </a:t>
            </a:r>
            <a:r>
              <a:rPr lang="ru-RU" b="1" dirty="0" smtClean="0">
                <a:solidFill>
                  <a:schemeClr val="accent1"/>
                </a:solidFill>
              </a:rPr>
              <a:t>рост эпидемического </a:t>
            </a:r>
            <a:r>
              <a:rPr lang="ru-RU" b="1" dirty="0">
                <a:solidFill>
                  <a:schemeClr val="accent1"/>
                </a:solidFill>
              </a:rPr>
              <a:t>потенциала природных очагов инфекционных болезней </a:t>
            </a:r>
            <a:r>
              <a:rPr lang="ru-RU" dirty="0" smtClean="0"/>
              <a:t>и </a:t>
            </a:r>
            <a:r>
              <a:rPr lang="ru-RU" dirty="0"/>
              <a:t>более </a:t>
            </a:r>
            <a:r>
              <a:rPr lang="ru-RU" dirty="0" smtClean="0"/>
              <a:t>ранние контакты </a:t>
            </a:r>
            <a:r>
              <a:rPr lang="ru-RU" dirty="0"/>
              <a:t>людей с </a:t>
            </a:r>
            <a:r>
              <a:rPr lang="ru-RU" dirty="0" smtClean="0"/>
              <a:t>переносчиками. </a:t>
            </a:r>
          </a:p>
          <a:p>
            <a:r>
              <a:rPr lang="ru-RU" b="1" u="sng" dirty="0" smtClean="0">
                <a:solidFill>
                  <a:schemeClr val="accent5"/>
                </a:solidFill>
              </a:rPr>
              <a:t>Причины </a:t>
            </a:r>
            <a:r>
              <a:rPr lang="ru-RU" b="1" u="sng" dirty="0">
                <a:solidFill>
                  <a:schemeClr val="accent5"/>
                </a:solidFill>
              </a:rPr>
              <a:t>формирования стойких природных </a:t>
            </a:r>
            <a:r>
              <a:rPr lang="ru-RU" b="1" u="sng" dirty="0" smtClean="0">
                <a:solidFill>
                  <a:schemeClr val="accent5"/>
                </a:solidFill>
              </a:rPr>
              <a:t>очагов инфекций</a:t>
            </a:r>
            <a:r>
              <a:rPr lang="ru-RU" dirty="0" smtClean="0">
                <a:solidFill>
                  <a:schemeClr val="accent5"/>
                </a:solidFill>
              </a:rPr>
              <a:t>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/>
                </a:solidFill>
              </a:rPr>
              <a:t>р</a:t>
            </a:r>
            <a:r>
              <a:rPr lang="ru-RU" b="1" dirty="0" smtClean="0">
                <a:solidFill>
                  <a:schemeClr val="accent1"/>
                </a:solidFill>
              </a:rPr>
              <a:t>ост </a:t>
            </a:r>
            <a:r>
              <a:rPr lang="ru-RU" b="1" dirty="0">
                <a:solidFill>
                  <a:schemeClr val="accent1"/>
                </a:solidFill>
              </a:rPr>
              <a:t>численности носителей и переносчиков возбудителей инфекций </a:t>
            </a:r>
            <a:endParaRPr lang="ru-RU" b="1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(крыс, мышей</a:t>
            </a:r>
            <a:r>
              <a:rPr lang="ru-RU" dirty="0"/>
              <a:t>, </a:t>
            </a:r>
            <a:r>
              <a:rPr lang="ru-RU" dirty="0" smtClean="0"/>
              <a:t>клещей, комаров и др.) в </a:t>
            </a:r>
            <a:r>
              <a:rPr lang="ru-RU" dirty="0"/>
              <a:t>результате сокращения </a:t>
            </a:r>
            <a:r>
              <a:rPr lang="ru-RU" dirty="0" smtClean="0"/>
              <a:t>                                     объемов обработок;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/>
                </a:solidFill>
              </a:rPr>
              <a:t>снижения </a:t>
            </a:r>
            <a:r>
              <a:rPr lang="ru-RU" b="1" dirty="0">
                <a:solidFill>
                  <a:schemeClr val="accent1"/>
                </a:solidFill>
              </a:rPr>
              <a:t>объемов вакцинации животных и </a:t>
            </a:r>
            <a:r>
              <a:rPr lang="ru-RU" b="1" dirty="0" smtClean="0">
                <a:solidFill>
                  <a:schemeClr val="accent1"/>
                </a:solidFill>
              </a:rPr>
              <a:t>низкие охваты                              населения прививками;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/>
                </a:solidFill>
              </a:rPr>
              <a:t>неудовлетворительное санитарное состояние </a:t>
            </a:r>
            <a:r>
              <a:rPr lang="ru-RU" dirty="0" smtClean="0"/>
              <a:t>территорий населенных мест (несвоевременные уборка и вывоз </a:t>
            </a:r>
            <a:r>
              <a:rPr lang="ru-RU" dirty="0"/>
              <a:t>мусора, </a:t>
            </a:r>
            <a:r>
              <a:rPr lang="ru-RU" dirty="0" smtClean="0"/>
              <a:t>покос </a:t>
            </a:r>
            <a:r>
              <a:rPr lang="ru-RU" dirty="0"/>
              <a:t>травы и </a:t>
            </a:r>
            <a:r>
              <a:rPr lang="ru-RU" dirty="0" smtClean="0"/>
              <a:t>кустарников). </a:t>
            </a:r>
            <a:endParaRPr lang="ru-RU" dirty="0"/>
          </a:p>
        </p:txBody>
      </p:sp>
      <p:pic>
        <p:nvPicPr>
          <p:cNvPr id="1026" name="Picture 2" descr="https://big-rostov.ru/wp-content/uploads/2023/04/infekc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297" y="1744696"/>
            <a:ext cx="2847703" cy="192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адиационный фон 17 ию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069" y="4355"/>
            <a:ext cx="3587931" cy="190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80F2900-5730-F496-197C-DC5C0ECB54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314" y="4419600"/>
            <a:ext cx="4506686" cy="17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415" y="336727"/>
            <a:ext cx="8908241" cy="1158240"/>
          </a:xfrm>
        </p:spPr>
        <p:txBody>
          <a:bodyPr>
            <a:noAutofit/>
          </a:bodyPr>
          <a:lstStyle/>
          <a:p>
            <a:r>
              <a:rPr lang="ru-RU" b="1" dirty="0" smtClean="0"/>
              <a:t>Туляремия </a:t>
            </a:r>
            <a:br>
              <a:rPr lang="ru-RU" b="1" dirty="0" smtClean="0"/>
            </a:br>
            <a:r>
              <a:rPr lang="ru-RU" b="1" dirty="0" smtClean="0"/>
              <a:t>или «малая чума»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59" y="1565809"/>
            <a:ext cx="8908241" cy="509278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ХМАО-Югра </a:t>
            </a:r>
            <a:r>
              <a:rPr lang="ru-RU" dirty="0"/>
              <a:t>расположен </a:t>
            </a:r>
            <a:r>
              <a:rPr lang="ru-RU" b="1" dirty="0">
                <a:solidFill>
                  <a:schemeClr val="accent1"/>
                </a:solidFill>
              </a:rPr>
              <a:t>в природном очаге </a:t>
            </a:r>
            <a:r>
              <a:rPr lang="ru-RU" b="1" dirty="0" smtClean="0">
                <a:solidFill>
                  <a:schemeClr val="accent1"/>
                </a:solidFill>
              </a:rPr>
              <a:t>туляремии                                                                            </a:t>
            </a:r>
            <a:r>
              <a:rPr lang="ru-RU" dirty="0"/>
              <a:t>пойменно-болотного типа. Переносчиками служат </a:t>
            </a:r>
            <a:r>
              <a:rPr lang="ru-RU" b="1" dirty="0">
                <a:solidFill>
                  <a:schemeClr val="accent1"/>
                </a:solidFill>
              </a:rPr>
              <a:t>комары </a:t>
            </a:r>
            <a:r>
              <a:rPr lang="ru-RU" b="1" dirty="0" smtClean="0">
                <a:solidFill>
                  <a:schemeClr val="accent1"/>
                </a:solidFill>
              </a:rPr>
              <a:t>и </a:t>
            </a:r>
            <a:r>
              <a:rPr lang="ru-RU" b="1" dirty="0">
                <a:solidFill>
                  <a:schemeClr val="accent1"/>
                </a:solidFill>
              </a:rPr>
              <a:t>мошки,</a:t>
            </a:r>
            <a:r>
              <a:rPr lang="ru-RU" dirty="0"/>
              <a:t> </a:t>
            </a:r>
            <a:r>
              <a:rPr lang="ru-RU" dirty="0" smtClean="0"/>
              <a:t>                 которые </a:t>
            </a:r>
            <a:r>
              <a:rPr lang="ru-RU" dirty="0"/>
              <a:t>обильно населяют округ благодаря особенностям его гидрографии. </a:t>
            </a:r>
            <a:endParaRPr lang="ru-RU" dirty="0" smtClean="0"/>
          </a:p>
          <a:p>
            <a:pPr algn="just"/>
            <a:r>
              <a:rPr lang="ru-RU" dirty="0"/>
              <a:t>За последние 10 лет (</a:t>
            </a:r>
            <a:r>
              <a:rPr lang="ru-RU" dirty="0" smtClean="0"/>
              <a:t>2014-2024) </a:t>
            </a:r>
            <a:r>
              <a:rPr lang="ru-RU" dirty="0"/>
              <a:t>выявлено </a:t>
            </a:r>
            <a:r>
              <a:rPr lang="ru-RU" b="1" dirty="0">
                <a:solidFill>
                  <a:schemeClr val="accent1"/>
                </a:solidFill>
              </a:rPr>
              <a:t>82 случая туляремии </a:t>
            </a:r>
            <a:r>
              <a:rPr lang="ru-RU" dirty="0"/>
              <a:t>на территориях 5-ти муниципальных </a:t>
            </a:r>
            <a:r>
              <a:rPr lang="ru-RU" dirty="0" smtClean="0"/>
              <a:t>образований округа, </a:t>
            </a:r>
            <a:r>
              <a:rPr lang="ru-RU" dirty="0"/>
              <a:t>включая Югорск в </a:t>
            </a:r>
            <a:r>
              <a:rPr lang="ru-RU" dirty="0" smtClean="0"/>
              <a:t>2015. Пострадавший </a:t>
            </a:r>
            <a:r>
              <a:rPr lang="ru-RU" dirty="0"/>
              <a:t>сотрудник предприятия из «групп риска», от туляремии не был привит.  </a:t>
            </a:r>
          </a:p>
          <a:p>
            <a:pPr algn="just"/>
            <a:r>
              <a:rPr lang="ru-RU" b="1" dirty="0">
                <a:solidFill>
                  <a:schemeClr val="accent1"/>
                </a:solidFill>
              </a:rPr>
              <a:t>В 2024 году произошла активизация природного очага туляремии в </a:t>
            </a:r>
            <a:r>
              <a:rPr lang="ru-RU" b="1" dirty="0" smtClean="0">
                <a:solidFill>
                  <a:schemeClr val="accent1"/>
                </a:solidFill>
              </a:rPr>
              <a:t>г.Ханты-Мансийске </a:t>
            </a:r>
            <a:r>
              <a:rPr lang="ru-RU" b="1" dirty="0">
                <a:solidFill>
                  <a:schemeClr val="accent1"/>
                </a:solidFill>
              </a:rPr>
              <a:t>с 51 пострадавшим,</a:t>
            </a:r>
            <a:r>
              <a:rPr lang="ru-RU" dirty="0"/>
              <a:t> всего </a:t>
            </a:r>
            <a:r>
              <a:rPr lang="ru-RU" dirty="0" smtClean="0"/>
              <a:t>в Югре в прошлом году было </a:t>
            </a:r>
            <a:r>
              <a:rPr lang="ru-RU" dirty="0"/>
              <a:t>зарегистрировано 58 случаев туляремии </a:t>
            </a:r>
            <a:r>
              <a:rPr lang="ru-RU" dirty="0" smtClean="0"/>
              <a:t>(помимо очага единичные случаи в Ханты-Мансийском </a:t>
            </a:r>
            <a:r>
              <a:rPr lang="ru-RU" dirty="0"/>
              <a:t>и </a:t>
            </a:r>
            <a:r>
              <a:rPr lang="ru-RU" dirty="0" smtClean="0"/>
              <a:t>Березовском районах) – 1 место по РФ (82% всех заболевших по стране). </a:t>
            </a:r>
            <a:endParaRPr lang="ru-RU" dirty="0"/>
          </a:p>
          <a:p>
            <a:r>
              <a:rPr lang="ru-RU" dirty="0"/>
              <a:t>По результаты мониторинговых </a:t>
            </a:r>
            <a:r>
              <a:rPr lang="ru-RU" dirty="0" smtClean="0"/>
              <a:t>обследований город Югорск и Советский район </a:t>
            </a:r>
            <a:r>
              <a:rPr lang="ru-RU" b="1" dirty="0" smtClean="0">
                <a:solidFill>
                  <a:schemeClr val="accent1"/>
                </a:solidFill>
              </a:rPr>
              <a:t>являются </a:t>
            </a:r>
            <a:r>
              <a:rPr lang="ru-RU" b="1" dirty="0">
                <a:solidFill>
                  <a:schemeClr val="accent1"/>
                </a:solidFill>
              </a:rPr>
              <a:t>активным природным очагом. </a:t>
            </a:r>
            <a:r>
              <a:rPr lang="ru-RU" dirty="0"/>
              <a:t>В 2024 году исследовано 6 проб воды открытых водоемов, из них положительные 2 пробы (33%), 3 пула комаров, из них выявлено 2 положительных (67%). </a:t>
            </a:r>
          </a:p>
          <a:p>
            <a:pPr algn="just"/>
            <a:r>
              <a:rPr lang="ru-RU" b="1" u="sng" dirty="0">
                <a:solidFill>
                  <a:schemeClr val="accent5"/>
                </a:solidFill>
              </a:rPr>
              <a:t>Вакцинация против туляремии - самая эффективная мера профилактики</a:t>
            </a:r>
            <a:r>
              <a:rPr lang="ru-RU" b="1" dirty="0">
                <a:solidFill>
                  <a:schemeClr val="accent5"/>
                </a:solidFill>
              </a:rPr>
              <a:t>.</a:t>
            </a:r>
            <a:r>
              <a:rPr lang="ru-RU" dirty="0">
                <a:solidFill>
                  <a:schemeClr val="accent5"/>
                </a:solidFill>
              </a:rPr>
              <a:t> </a:t>
            </a:r>
            <a:r>
              <a:rPr lang="ru-RU" dirty="0"/>
              <a:t>Проводится населению, проживающему в зоне природных очагов или лицам из «групп риска» </a:t>
            </a:r>
            <a:r>
              <a:rPr lang="ru-RU" b="1" dirty="0">
                <a:solidFill>
                  <a:schemeClr val="accent1"/>
                </a:solidFill>
              </a:rPr>
              <a:t>(строительные и другие работы по выемке и перемещению грунта, лесозаготовка, расчистка, благоустройство леса, зон отдыха и др.)</a:t>
            </a:r>
            <a:r>
              <a:rPr lang="ru-RU" dirty="0"/>
              <a:t>.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Иммунная </a:t>
            </a:r>
            <a:r>
              <a:rPr lang="ru-RU" b="1" dirty="0">
                <a:solidFill>
                  <a:schemeClr val="accent1"/>
                </a:solidFill>
              </a:rPr>
              <a:t>прослойка населения </a:t>
            </a:r>
            <a:r>
              <a:rPr lang="ru-RU" b="1" dirty="0" smtClean="0">
                <a:solidFill>
                  <a:schemeClr val="accent1"/>
                </a:solidFill>
              </a:rPr>
              <a:t>города Югорска составляет 3%, что в 56,3 раза ниже ХМАО (16%),</a:t>
            </a:r>
            <a:r>
              <a:rPr lang="ru-RU" dirty="0" smtClean="0"/>
              <a:t> </a:t>
            </a:r>
            <a:r>
              <a:rPr lang="ru-RU" dirty="0"/>
              <a:t>что </a:t>
            </a:r>
            <a:r>
              <a:rPr lang="ru-RU" dirty="0" smtClean="0"/>
              <a:t>крайне недостаточно </a:t>
            </a:r>
            <a:r>
              <a:rPr lang="ru-RU" dirty="0"/>
              <a:t>для </a:t>
            </a:r>
            <a:r>
              <a:rPr lang="ru-RU" dirty="0" smtClean="0"/>
              <a:t>эндемичной территории. </a:t>
            </a:r>
          </a:p>
          <a:p>
            <a:endParaRPr lang="ru-RU" dirty="0"/>
          </a:p>
          <a:p>
            <a:pPr algn="just"/>
            <a:endParaRPr lang="ru-RU" dirty="0"/>
          </a:p>
        </p:txBody>
      </p:sp>
      <p:pic>
        <p:nvPicPr>
          <p:cNvPr id="5" name="Picture 4" descr="https://sun9-10.userapi.com/impg/_LnVDtbO25XzRznlZQulkkxGQvYO7aiP1WOolw/UPzZXLHMOiU.jpg?size=1024x576&amp;quality=95&amp;sign=b41c86ad82a6858e8bb3605b1f725888&amp;c_uniq_tag=b5EMQSfgM_wPAD3cUWTzPt1Sk0z9YU9pwZ4BeQnbYFU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17" y="9362"/>
            <a:ext cx="3483428" cy="196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97be2f07fca373d9c875a66a5277adc1e0e0f48b-237570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543" y="5068389"/>
            <a:ext cx="3004457" cy="178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vatars.mds.yandex.net/i?id=50b010a117876f16692333e912d8e6f7712abc2a-10871821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003" y="9362"/>
            <a:ext cx="2865119" cy="156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Высыпания при тулярем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050" y="2108146"/>
            <a:ext cx="2505024" cy="119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hospital.karelia.ru/assets/page-files/32/3149/_resampled/resizedimage300211-tulyaemiya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23" y="3163798"/>
            <a:ext cx="2316477" cy="149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5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550" y="378822"/>
            <a:ext cx="8560866" cy="1103086"/>
          </a:xfrm>
        </p:spPr>
        <p:txBody>
          <a:bodyPr/>
          <a:lstStyle/>
          <a:p>
            <a:r>
              <a:rPr lang="ru-RU" b="1" dirty="0" smtClean="0"/>
              <a:t>Бешенство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550" y="1264194"/>
            <a:ext cx="9649097" cy="591907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solidFill>
                  <a:schemeClr val="accent5"/>
                </a:solidFill>
              </a:rPr>
              <a:t>Вирус бешенства </a:t>
            </a:r>
            <a:r>
              <a:rPr lang="ru-RU" dirty="0" smtClean="0"/>
              <a:t>передается человеку </a:t>
            </a:r>
            <a:r>
              <a:rPr lang="ru-RU" b="1" dirty="0">
                <a:solidFill>
                  <a:schemeClr val="accent1"/>
                </a:solidFill>
              </a:rPr>
              <a:t>со слюной больного </a:t>
            </a:r>
            <a:r>
              <a:rPr lang="ru-RU" b="1" dirty="0" smtClean="0">
                <a:solidFill>
                  <a:schemeClr val="accent1"/>
                </a:solidFill>
              </a:rPr>
              <a:t>дикого либо домашнего животного </a:t>
            </a:r>
            <a:r>
              <a:rPr lang="ru-RU" dirty="0" smtClean="0">
                <a:solidFill>
                  <a:schemeClr val="tx1"/>
                </a:solidFill>
              </a:rPr>
              <a:t>через раны (укусы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царапины). </a:t>
            </a:r>
          </a:p>
          <a:p>
            <a:pPr algn="just"/>
            <a:r>
              <a:rPr lang="ru-RU" b="1" dirty="0">
                <a:solidFill>
                  <a:schemeClr val="accent5"/>
                </a:solidFill>
              </a:rPr>
              <a:t>Прогноз  бешенства неблагоприятный. Если у человека появились симптомы, исход один – смерть. </a:t>
            </a:r>
            <a:r>
              <a:rPr lang="ru-RU" dirty="0" smtClean="0"/>
              <a:t>Инкубационный </a:t>
            </a:r>
            <a:r>
              <a:rPr lang="ru-RU" dirty="0"/>
              <a:t>период </a:t>
            </a:r>
            <a:r>
              <a:rPr lang="ru-RU" dirty="0" smtClean="0"/>
              <a:t>(от укуса до появления симптомов) </a:t>
            </a:r>
            <a:r>
              <a:rPr lang="ru-RU" b="1" dirty="0" smtClean="0">
                <a:solidFill>
                  <a:schemeClr val="accent1"/>
                </a:solidFill>
              </a:rPr>
              <a:t>от </a:t>
            </a:r>
            <a:r>
              <a:rPr lang="ru-RU" b="1" dirty="0">
                <a:solidFill>
                  <a:schemeClr val="accent1"/>
                </a:solidFill>
              </a:rPr>
              <a:t>10 дней до 2-х месяцев, </a:t>
            </a:r>
            <a:r>
              <a:rPr lang="ru-RU" dirty="0"/>
              <a:t>но может удлиняться до 1 года. Чем ближе укус к голове, тем инкубационный период короче. </a:t>
            </a:r>
            <a:endParaRPr lang="ru-RU" dirty="0" smtClean="0"/>
          </a:p>
          <a:p>
            <a:pPr algn="just"/>
            <a:r>
              <a:rPr lang="ru-RU" dirty="0" smtClean="0"/>
              <a:t>Можно предупредить развитие заболевания даже при укусе бешеным животным, если немедленно начать </a:t>
            </a:r>
            <a:r>
              <a:rPr lang="ru-RU" b="1" u="sng" dirty="0" smtClean="0">
                <a:solidFill>
                  <a:schemeClr val="accent1"/>
                </a:solidFill>
              </a:rPr>
              <a:t>курс антирабических прививо</a:t>
            </a:r>
            <a:r>
              <a:rPr lang="ru-RU" u="sng" dirty="0" smtClean="0">
                <a:solidFill>
                  <a:schemeClr val="accent1"/>
                </a:solidFill>
              </a:rPr>
              <a:t>к </a:t>
            </a:r>
            <a:r>
              <a:rPr lang="ru-RU" dirty="0" smtClean="0"/>
              <a:t>(схема 0-3-7-14-30-90).  </a:t>
            </a:r>
          </a:p>
          <a:p>
            <a:pPr>
              <a:spcBef>
                <a:spcPts val="0"/>
              </a:spcBef>
            </a:pPr>
            <a:r>
              <a:rPr lang="ru-RU" dirty="0"/>
              <a:t>Р</a:t>
            </a:r>
            <a:r>
              <a:rPr lang="ru-RU" dirty="0" smtClean="0"/>
              <a:t>иск </a:t>
            </a:r>
            <a:r>
              <a:rPr lang="ru-RU" dirty="0"/>
              <a:t>заноса бешенства животных на территорию Советского </a:t>
            </a:r>
            <a:r>
              <a:rPr lang="ru-RU" dirty="0" smtClean="0"/>
              <a:t>района высокий.  Территория граничит </a:t>
            </a:r>
            <a:r>
              <a:rPr lang="ru-RU" dirty="0"/>
              <a:t>с энзоотичными по бешенству Свердловской и Тюменской областями. Случаи бешенства </a:t>
            </a:r>
            <a:r>
              <a:rPr lang="ru-RU" dirty="0" smtClean="0"/>
              <a:t>среди лис регистрировались </a:t>
            </a:r>
            <a:r>
              <a:rPr lang="ru-RU" dirty="0"/>
              <a:t>в соседних районах Октябрьский - в 2023, 2024 </a:t>
            </a:r>
            <a:r>
              <a:rPr lang="ru-RU" dirty="0" smtClean="0"/>
              <a:t>годах и Кондинский - в 2018</a:t>
            </a:r>
            <a:r>
              <a:rPr lang="ru-RU" dirty="0"/>
              <a:t>. Отмечается возрастание удельного веса укусов животными </a:t>
            </a:r>
            <a:r>
              <a:rPr lang="ru-RU" dirty="0" smtClean="0"/>
              <a:t>известных </a:t>
            </a:r>
            <a:r>
              <a:rPr lang="ru-RU" dirty="0"/>
              <a:t>хозяев и спровоцированных укусов.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В 2024 году зарегистрировано 113 случаев укусов животными, что выше уровня                          2023 года в 1,4 раза. Показатель выше среднемноголетнего уровня на 10% и                        среднеокружного в 1,6 раза. Детей пострадало 26 человек (23%), 2023 – 42%.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1"/>
                </a:solidFill>
              </a:rPr>
              <a:t>113 укусов животными, из них:</a:t>
            </a:r>
            <a:endParaRPr lang="ru-RU" b="1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собаками </a:t>
            </a:r>
            <a:r>
              <a:rPr lang="ru-RU" dirty="0"/>
              <a:t>-57%, при этом большая доля 67% собаками известных хозяев;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кошками </a:t>
            </a:r>
            <a:r>
              <a:rPr lang="ru-RU" dirty="0"/>
              <a:t>– 39%, </a:t>
            </a:r>
            <a:r>
              <a:rPr lang="ru-RU" dirty="0" smtClean="0"/>
              <a:t>а также по </a:t>
            </a:r>
            <a:r>
              <a:rPr lang="ru-RU" dirty="0"/>
              <a:t>2% домашними (крыса, петух) и дикими животными (мыши).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900" b="1" dirty="0" smtClean="0">
              <a:solidFill>
                <a:schemeClr val="accent5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5"/>
                </a:solidFill>
              </a:rPr>
              <a:t>Вакцинация «групп риска» </a:t>
            </a:r>
            <a:r>
              <a:rPr lang="ru-RU" b="1" dirty="0" smtClean="0">
                <a:solidFill>
                  <a:schemeClr val="accent1"/>
                </a:solidFill>
              </a:rPr>
              <a:t>(ветеринарные работники, егеря, лесники, охотники, отлов животных).</a:t>
            </a:r>
            <a:r>
              <a:rPr lang="ru-RU" b="1" dirty="0" smtClean="0">
                <a:solidFill>
                  <a:schemeClr val="accent5"/>
                </a:solidFill>
              </a:rPr>
              <a:t>Регулярно делайте прививку от бешенства домашним питомцам,   не выпускайте домашних животных на </a:t>
            </a:r>
            <a:r>
              <a:rPr lang="ru-RU" b="1" dirty="0" err="1" smtClean="0">
                <a:solidFill>
                  <a:schemeClr val="accent5"/>
                </a:solidFill>
              </a:rPr>
              <a:t>самовыгул</a:t>
            </a:r>
            <a:r>
              <a:rPr lang="ru-RU" b="1" dirty="0" smtClean="0">
                <a:solidFill>
                  <a:schemeClr val="accent5"/>
                </a:solidFill>
              </a:rPr>
              <a:t>!</a:t>
            </a:r>
            <a:r>
              <a:rPr lang="ru-RU" dirty="0" smtClean="0">
                <a:solidFill>
                  <a:schemeClr val="accent5"/>
                </a:solidFill>
              </a:rPr>
              <a:t> </a:t>
            </a:r>
            <a:endParaRPr lang="ru-RU" dirty="0" smtClean="0"/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810" y="-680061"/>
            <a:ext cx="4620656" cy="253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373" y="3187337"/>
            <a:ext cx="3134628" cy="242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30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565" y="121921"/>
            <a:ext cx="9509760" cy="853440"/>
          </a:xfrm>
        </p:spPr>
        <p:txBody>
          <a:bodyPr>
            <a:noAutofit/>
          </a:bodyPr>
          <a:lstStyle/>
          <a:p>
            <a:r>
              <a:rPr lang="ru-RU" b="1" dirty="0" smtClean="0"/>
              <a:t>Клещевые инфекции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983" y="731521"/>
            <a:ext cx="10236925" cy="5834744"/>
          </a:xfrm>
        </p:spPr>
        <p:txBody>
          <a:bodyPr>
            <a:noAutofit/>
          </a:bodyPr>
          <a:lstStyle/>
          <a:p>
            <a:r>
              <a:rPr lang="ru-RU" sz="1700" b="1" dirty="0" smtClean="0">
                <a:solidFill>
                  <a:schemeClr val="accent5"/>
                </a:solidFill>
              </a:rPr>
              <a:t>Передаются человеку при присасывании (укусе) клеща. </a:t>
            </a:r>
          </a:p>
          <a:p>
            <a:r>
              <a:rPr lang="ru-RU" sz="1700" dirty="0" smtClean="0"/>
              <a:t>Количество пострадавших от укусов клещей с 2015 года возросло </a:t>
            </a:r>
            <a:r>
              <a:rPr lang="ru-RU" sz="1700" b="1" dirty="0" smtClean="0">
                <a:solidFill>
                  <a:schemeClr val="accent1"/>
                </a:solidFill>
              </a:rPr>
              <a:t>на 28%,                                                     </a:t>
            </a:r>
            <a:r>
              <a:rPr lang="ru-RU" sz="1700" dirty="0" smtClean="0"/>
              <a:t>случаев местных укусов (на территории Советского района)-</a:t>
            </a:r>
            <a:r>
              <a:rPr lang="ru-RU" sz="1700" b="1" dirty="0" smtClean="0">
                <a:solidFill>
                  <a:schemeClr val="accent1"/>
                </a:solidFill>
              </a:rPr>
              <a:t>119</a:t>
            </a:r>
            <a:r>
              <a:rPr lang="ru-RU" sz="1700" b="1" dirty="0">
                <a:solidFill>
                  <a:schemeClr val="accent1"/>
                </a:solidFill>
              </a:rPr>
              <a:t>% (в 2,2 </a:t>
            </a:r>
            <a:r>
              <a:rPr lang="ru-RU" sz="1700" b="1" dirty="0" smtClean="0">
                <a:solidFill>
                  <a:schemeClr val="accent1"/>
                </a:solidFill>
              </a:rPr>
              <a:t>раза).</a:t>
            </a:r>
            <a:endParaRPr lang="ru-RU" sz="1700" b="1" dirty="0">
              <a:solidFill>
                <a:schemeClr val="accent1"/>
              </a:solidFill>
            </a:endParaRPr>
          </a:p>
          <a:p>
            <a:r>
              <a:rPr lang="ru-RU" sz="1700" dirty="0" smtClean="0"/>
              <a:t>При присасывании </a:t>
            </a:r>
            <a:r>
              <a:rPr lang="ru-RU" sz="1700" dirty="0"/>
              <a:t>со слюной </a:t>
            </a:r>
            <a:r>
              <a:rPr lang="ru-RU" sz="1700" b="1" dirty="0">
                <a:solidFill>
                  <a:schemeClr val="accent1"/>
                </a:solidFill>
              </a:rPr>
              <a:t>зараженные клещи передают в кровь </a:t>
            </a:r>
            <a:r>
              <a:rPr lang="ru-RU" sz="1700" b="1" dirty="0" smtClean="0">
                <a:solidFill>
                  <a:schemeClr val="accent1"/>
                </a:solidFill>
              </a:rPr>
              <a:t>человека   возбудителей	 клещевых инфекций: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700" dirty="0" smtClean="0"/>
              <a:t>вирус </a:t>
            </a:r>
            <a:r>
              <a:rPr lang="ru-RU" sz="1700" dirty="0"/>
              <a:t>клещевого </a:t>
            </a:r>
            <a:r>
              <a:rPr lang="ru-RU" sz="1700" dirty="0" smtClean="0"/>
              <a:t>вирусного энцефалита </a:t>
            </a:r>
            <a:r>
              <a:rPr lang="ru-RU" sz="1700" dirty="0"/>
              <a:t>(</a:t>
            </a:r>
            <a:r>
              <a:rPr lang="ru-RU" sz="1700" dirty="0" smtClean="0"/>
              <a:t>КВЭ);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700" dirty="0" smtClean="0"/>
              <a:t>спирохеты</a:t>
            </a:r>
            <a:r>
              <a:rPr lang="ru-RU" sz="1700" dirty="0"/>
              <a:t>, которые вызывают </a:t>
            </a:r>
            <a:r>
              <a:rPr lang="ru-RU" sz="1700" dirty="0" smtClean="0"/>
              <a:t>иксодовый клещевой боррелиоз (ИКБ);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700" dirty="0" smtClean="0"/>
              <a:t>моноцитарный </a:t>
            </a:r>
            <a:r>
              <a:rPr lang="ru-RU" sz="1700" dirty="0" err="1" smtClean="0"/>
              <a:t>эрлихиоз</a:t>
            </a:r>
            <a:r>
              <a:rPr lang="ru-RU" sz="1700" dirty="0" smtClean="0"/>
              <a:t> </a:t>
            </a:r>
            <a:r>
              <a:rPr lang="ru-RU" sz="1700" dirty="0"/>
              <a:t>человека (МЭЧ</a:t>
            </a:r>
            <a:r>
              <a:rPr lang="ru-RU" sz="1700" dirty="0" smtClean="0"/>
              <a:t>);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700" dirty="0" err="1" smtClean="0"/>
              <a:t>гранулоцитарный</a:t>
            </a:r>
            <a:r>
              <a:rPr lang="ru-RU" sz="1700" dirty="0" smtClean="0"/>
              <a:t> анаплазмоз </a:t>
            </a:r>
            <a:r>
              <a:rPr lang="ru-RU" sz="1700" dirty="0"/>
              <a:t>человека (ГАЧ).</a:t>
            </a:r>
          </a:p>
          <a:p>
            <a:r>
              <a:rPr lang="ru-RU" sz="1700" dirty="0" smtClean="0"/>
              <a:t>Сезон высокой активности клещей обычно начинается </a:t>
            </a:r>
            <a:r>
              <a:rPr lang="ru-RU" sz="1700" b="1" dirty="0" smtClean="0">
                <a:solidFill>
                  <a:schemeClr val="accent1"/>
                </a:solidFill>
              </a:rPr>
              <a:t>в конце апреля – начале мая, </a:t>
            </a:r>
            <a:r>
              <a:rPr lang="ru-RU" sz="1700" dirty="0" smtClean="0"/>
              <a:t>спадает из-за жары в июне-июле, затем вновь набирает обороты в августе-начале сентября и длится до тех пор, пока температура не начнёт падать и клещи вновь не впадут в зимний анабиоз. Точные даты зависят от сезона и погодных тенденций текущего года. </a:t>
            </a:r>
            <a:r>
              <a:rPr lang="ru-RU" sz="1700" b="1" dirty="0" smtClean="0">
                <a:solidFill>
                  <a:schemeClr val="accent1"/>
                </a:solidFill>
              </a:rPr>
              <a:t>Чем ближе температура к +20°C, а влажность к 80%, тем активнее будут вести себя паразиты. </a:t>
            </a:r>
          </a:p>
          <a:p>
            <a:r>
              <a:rPr lang="ru-RU" sz="1700" b="1" dirty="0" smtClean="0">
                <a:solidFill>
                  <a:schemeClr val="accent5"/>
                </a:solidFill>
              </a:rPr>
              <a:t>Первые укусы клещом </a:t>
            </a:r>
            <a:r>
              <a:rPr lang="ru-RU" sz="1700" b="1" dirty="0">
                <a:solidFill>
                  <a:schemeClr val="accent5"/>
                </a:solidFill>
              </a:rPr>
              <a:t>в 2025 году </a:t>
            </a:r>
            <a:r>
              <a:rPr lang="ru-RU" sz="1700" b="1" dirty="0" smtClean="0">
                <a:solidFill>
                  <a:schemeClr val="accent5"/>
                </a:solidFill>
              </a:rPr>
              <a:t>зарегистрированы </a:t>
            </a:r>
            <a:r>
              <a:rPr lang="ru-RU" sz="1700" b="1" dirty="0">
                <a:solidFill>
                  <a:schemeClr val="accent5"/>
                </a:solidFill>
              </a:rPr>
              <a:t>на </a:t>
            </a:r>
            <a:r>
              <a:rPr lang="ru-RU" sz="1700" b="1" dirty="0" smtClean="0">
                <a:solidFill>
                  <a:schemeClr val="accent5"/>
                </a:solidFill>
              </a:rPr>
              <a:t>территории города Югорска 26 апреля, в Советском </a:t>
            </a:r>
            <a:r>
              <a:rPr lang="ru-RU" sz="1700" b="1" dirty="0">
                <a:solidFill>
                  <a:schemeClr val="accent5"/>
                </a:solidFill>
              </a:rPr>
              <a:t>районе </a:t>
            </a:r>
            <a:r>
              <a:rPr lang="ru-RU" sz="1700" b="1" dirty="0" smtClean="0">
                <a:solidFill>
                  <a:schemeClr val="accent5"/>
                </a:solidFill>
              </a:rPr>
              <a:t>- 18 апреля (2024 - 27 апреля</a:t>
            </a:r>
            <a:r>
              <a:rPr lang="ru-RU" sz="1700" b="1" dirty="0">
                <a:solidFill>
                  <a:schemeClr val="accent5"/>
                </a:solidFill>
              </a:rPr>
              <a:t>)</a:t>
            </a:r>
            <a:r>
              <a:rPr lang="ru-RU" sz="1700" b="1" dirty="0" smtClean="0">
                <a:solidFill>
                  <a:schemeClr val="accent5"/>
                </a:solidFill>
              </a:rPr>
              <a:t>.</a:t>
            </a:r>
            <a:r>
              <a:rPr lang="ru-RU" sz="1700" b="1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ru-RU" sz="1700" b="1" dirty="0" smtClean="0">
                <a:solidFill>
                  <a:schemeClr val="accent1"/>
                </a:solidFill>
              </a:rPr>
              <a:t>Клещи</a:t>
            </a:r>
            <a:r>
              <a:rPr lang="ru-RU" sz="1700" b="1" dirty="0">
                <a:solidFill>
                  <a:schemeClr val="accent1"/>
                </a:solidFill>
              </a:rPr>
              <a:t>, находясь </a:t>
            </a:r>
            <a:r>
              <a:rPr lang="ru-RU" sz="1700" b="1" dirty="0" smtClean="0">
                <a:solidFill>
                  <a:schemeClr val="accent1"/>
                </a:solidFill>
              </a:rPr>
              <a:t>в траве или на </a:t>
            </a:r>
            <a:r>
              <a:rPr lang="ru-RU" sz="1700" b="1" dirty="0">
                <a:solidFill>
                  <a:schemeClr val="accent1"/>
                </a:solidFill>
              </a:rPr>
              <a:t>ветках </a:t>
            </a:r>
            <a:r>
              <a:rPr lang="ru-RU" sz="1700" b="1" dirty="0" smtClean="0">
                <a:solidFill>
                  <a:schemeClr val="accent1"/>
                </a:solidFill>
              </a:rPr>
              <a:t>низкорослых кустарников, </a:t>
            </a:r>
            <a:r>
              <a:rPr lang="ru-RU" sz="1700" dirty="0"/>
              <a:t>при приближении </a:t>
            </a:r>
            <a:r>
              <a:rPr lang="ru-RU" sz="1700" dirty="0" smtClean="0"/>
              <a:t>животного либо </a:t>
            </a:r>
            <a:r>
              <a:rPr lang="ru-RU" sz="1700" dirty="0"/>
              <a:t>человека могут прицепиться к </a:t>
            </a:r>
            <a:r>
              <a:rPr lang="ru-RU" sz="1700" dirty="0" smtClean="0"/>
              <a:t>ним и, добравшись </a:t>
            </a:r>
            <a:r>
              <a:rPr lang="ru-RU" sz="1700" dirty="0"/>
              <a:t>до открытых участков кожи</a:t>
            </a:r>
            <a:r>
              <a:rPr lang="ru-RU" sz="1700" dirty="0" smtClean="0"/>
              <a:t>, присосаться. </a:t>
            </a:r>
            <a:r>
              <a:rPr lang="ru-RU" sz="1700" b="1" u="sng" dirty="0" smtClean="0">
                <a:solidFill>
                  <a:schemeClr val="accent1"/>
                </a:solidFill>
              </a:rPr>
              <a:t>Слюна </a:t>
            </a:r>
            <a:r>
              <a:rPr lang="ru-RU" sz="1700" b="1" u="sng" dirty="0">
                <a:solidFill>
                  <a:schemeClr val="accent1"/>
                </a:solidFill>
              </a:rPr>
              <a:t>клеща содержит обезболивающее вещество, поэтому укус его безболезнен, </a:t>
            </a:r>
            <a:r>
              <a:rPr lang="ru-RU" sz="1700" b="1" u="sng" dirty="0" smtClean="0">
                <a:solidFill>
                  <a:schemeClr val="accent1"/>
                </a:solidFill>
              </a:rPr>
              <a:t> и </a:t>
            </a:r>
            <a:r>
              <a:rPr lang="ru-RU" sz="1700" b="1" u="sng" dirty="0">
                <a:solidFill>
                  <a:schemeClr val="accent1"/>
                </a:solidFill>
              </a:rPr>
              <a:t>длительное время не заметен</a:t>
            </a:r>
            <a:r>
              <a:rPr lang="ru-RU" sz="1700" b="1" dirty="0">
                <a:solidFill>
                  <a:schemeClr val="accent1"/>
                </a:solidFill>
              </a:rPr>
              <a:t>. </a:t>
            </a:r>
          </a:p>
          <a:p>
            <a:endParaRPr lang="ru-RU" sz="1700" dirty="0"/>
          </a:p>
        </p:txBody>
      </p:sp>
      <p:pic>
        <p:nvPicPr>
          <p:cNvPr id="3074" name="Picture 2" descr="https://avatars.mds.yandex.net/i?id=ccc622b93833f8995cba2887e26f45a5640c2a1e-5351088-images-thumbs&amp;ref=rim&amp;n=33&amp;w=300&amp;h=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40" y="0"/>
            <a:ext cx="3413760" cy="224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6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39" y="0"/>
            <a:ext cx="10877006" cy="1323703"/>
          </a:xfrm>
        </p:spPr>
        <p:txBody>
          <a:bodyPr>
            <a:normAutofit/>
          </a:bodyPr>
          <a:lstStyle/>
          <a:p>
            <a:r>
              <a:rPr lang="ru-RU" b="1" dirty="0"/>
              <a:t>Укусы </a:t>
            </a:r>
            <a:r>
              <a:rPr lang="ru-RU" b="1" dirty="0" smtClean="0"/>
              <a:t>клещами в 2024</a:t>
            </a:r>
            <a:r>
              <a:rPr lang="ru-RU" b="1" dirty="0"/>
              <a:t> </a:t>
            </a:r>
            <a:r>
              <a:rPr lang="ru-RU" b="1" dirty="0" smtClean="0"/>
              <a:t>(СМУ).</a:t>
            </a:r>
            <a:br>
              <a:rPr lang="ru-RU" b="1" dirty="0" smtClean="0"/>
            </a:br>
            <a:r>
              <a:rPr lang="ru-RU" b="1" dirty="0" smtClean="0"/>
              <a:t>Эпидситуация </a:t>
            </a:r>
            <a:r>
              <a:rPr lang="ru-RU" b="1" dirty="0"/>
              <a:t>в </a:t>
            </a:r>
            <a:r>
              <a:rPr lang="ru-RU" b="1" dirty="0" smtClean="0"/>
              <a:t>нач. сезона – 2025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800" y="3326675"/>
            <a:ext cx="9799323" cy="353132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Количество пострадавших от укусов клещей в 2024 году в сравнении с предыдущим годом </a:t>
            </a:r>
            <a:r>
              <a:rPr lang="ru-RU" b="1" dirty="0">
                <a:solidFill>
                  <a:schemeClr val="accent5"/>
                </a:solidFill>
              </a:rPr>
              <a:t>возросло на </a:t>
            </a:r>
            <a:r>
              <a:rPr lang="ru-RU" b="1" dirty="0" smtClean="0">
                <a:solidFill>
                  <a:schemeClr val="accent5"/>
                </a:solidFill>
              </a:rPr>
              <a:t>13%. </a:t>
            </a:r>
          </a:p>
          <a:p>
            <a:pPr algn="just"/>
            <a:r>
              <a:rPr lang="ru-RU" b="1" dirty="0">
                <a:solidFill>
                  <a:schemeClr val="accent1"/>
                </a:solidFill>
              </a:rPr>
              <a:t>Всего за </a:t>
            </a:r>
            <a:r>
              <a:rPr lang="ru-RU" b="1" dirty="0" smtClean="0">
                <a:solidFill>
                  <a:schemeClr val="accent1"/>
                </a:solidFill>
              </a:rPr>
              <a:t>сезон-2024 </a:t>
            </a:r>
            <a:r>
              <a:rPr lang="ru-RU" b="1" dirty="0">
                <a:solidFill>
                  <a:schemeClr val="accent1"/>
                </a:solidFill>
              </a:rPr>
              <a:t>зарегистрировано </a:t>
            </a:r>
            <a:r>
              <a:rPr lang="ru-RU" b="1" dirty="0" smtClean="0">
                <a:solidFill>
                  <a:schemeClr val="accent1"/>
                </a:solidFill>
              </a:rPr>
              <a:t>62 случая, из них 19 местные, произошли:</a:t>
            </a:r>
            <a:r>
              <a:rPr lang="ru-RU" dirty="0" smtClean="0"/>
              <a:t> 47% </a:t>
            </a:r>
            <a:r>
              <a:rPr lang="ru-RU" dirty="0"/>
              <a:t>- в </a:t>
            </a:r>
            <a:r>
              <a:rPr lang="ru-RU" dirty="0" smtClean="0"/>
              <a:t>лесу, по 26% </a:t>
            </a:r>
            <a:r>
              <a:rPr lang="ru-RU" dirty="0"/>
              <a:t>- в </a:t>
            </a:r>
            <a:r>
              <a:rPr lang="ru-RU" dirty="0" smtClean="0"/>
              <a:t>черте города и на дачах. </a:t>
            </a:r>
            <a:r>
              <a:rPr lang="ru-RU" dirty="0"/>
              <a:t>Пострадали 4</a:t>
            </a:r>
            <a:r>
              <a:rPr lang="ru-RU" dirty="0" smtClean="0"/>
              <a:t> </a:t>
            </a:r>
            <a:r>
              <a:rPr lang="ru-RU" dirty="0"/>
              <a:t>ребенка </a:t>
            </a:r>
            <a:r>
              <a:rPr lang="ru-RU" dirty="0" smtClean="0"/>
              <a:t>(</a:t>
            </a:r>
            <a:r>
              <a:rPr lang="ru-RU" dirty="0"/>
              <a:t>6</a:t>
            </a:r>
            <a:r>
              <a:rPr lang="ru-RU" dirty="0" smtClean="0"/>
              <a:t>%). </a:t>
            </a:r>
            <a:r>
              <a:rPr lang="ru-RU" dirty="0"/>
              <a:t>Серопрофилактика (введение </a:t>
            </a:r>
            <a:r>
              <a:rPr lang="ru-RU" dirty="0" smtClean="0"/>
              <a:t>противоклещевого </a:t>
            </a:r>
            <a:r>
              <a:rPr lang="en-US" dirty="0" smtClean="0"/>
              <a:t>IG</a:t>
            </a:r>
            <a:r>
              <a:rPr lang="ru-RU" dirty="0" smtClean="0"/>
              <a:t>) </a:t>
            </a:r>
            <a:r>
              <a:rPr lang="ru-RU" dirty="0"/>
              <a:t>проведена 5</a:t>
            </a:r>
            <a:r>
              <a:rPr lang="ru-RU" dirty="0" smtClean="0"/>
              <a:t> подлежащим.</a:t>
            </a:r>
            <a:r>
              <a:rPr lang="en-US" dirty="0" smtClean="0"/>
              <a:t> </a:t>
            </a:r>
            <a:r>
              <a:rPr lang="ru-RU" dirty="0" smtClean="0"/>
              <a:t>Лишь 37% пострадавших были привиты против </a:t>
            </a:r>
            <a:r>
              <a:rPr lang="ru-RU" dirty="0"/>
              <a:t>КВЭ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b="1" dirty="0">
                <a:solidFill>
                  <a:schemeClr val="accent1"/>
                </a:solidFill>
              </a:rPr>
              <a:t>Наибольшее количество </a:t>
            </a:r>
            <a:r>
              <a:rPr lang="ru-RU" b="1" dirty="0" smtClean="0">
                <a:solidFill>
                  <a:schemeClr val="accent1"/>
                </a:solidFill>
              </a:rPr>
              <a:t>укусов зарегистрировано </a:t>
            </a:r>
            <a:r>
              <a:rPr lang="ru-RU" b="1" dirty="0">
                <a:solidFill>
                  <a:schemeClr val="accent1"/>
                </a:solidFill>
              </a:rPr>
              <a:t>на </a:t>
            </a:r>
            <a:r>
              <a:rPr lang="ru-RU" b="1" dirty="0" smtClean="0">
                <a:solidFill>
                  <a:schemeClr val="accent1"/>
                </a:solidFill>
              </a:rPr>
              <a:t>23-25 неделях </a:t>
            </a:r>
            <a:r>
              <a:rPr lang="ru-RU" b="1" dirty="0">
                <a:solidFill>
                  <a:schemeClr val="accent1"/>
                </a:solidFill>
              </a:rPr>
              <a:t>(</a:t>
            </a:r>
            <a:r>
              <a:rPr lang="ru-RU" b="1" dirty="0" smtClean="0">
                <a:solidFill>
                  <a:schemeClr val="accent1"/>
                </a:solidFill>
              </a:rPr>
              <a:t>июнь). </a:t>
            </a:r>
            <a:r>
              <a:rPr lang="ru-RU" b="1" dirty="0" smtClean="0">
                <a:solidFill>
                  <a:schemeClr val="accent5"/>
                </a:solidFill>
              </a:rPr>
              <a:t>Местные </a:t>
            </a:r>
            <a:r>
              <a:rPr lang="ru-RU" b="1" dirty="0">
                <a:solidFill>
                  <a:schemeClr val="accent5"/>
                </a:solidFill>
              </a:rPr>
              <a:t>случаи </a:t>
            </a:r>
            <a:r>
              <a:rPr lang="ru-RU" b="1" dirty="0" smtClean="0">
                <a:solidFill>
                  <a:schemeClr val="accent5"/>
                </a:solidFill>
              </a:rPr>
              <a:t>регистрировались с конца мая до середины сентября. 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b="1" u="sng" dirty="0" smtClean="0">
                <a:solidFill>
                  <a:schemeClr val="accent5"/>
                </a:solidFill>
              </a:rPr>
              <a:t>На </a:t>
            </a:r>
            <a:r>
              <a:rPr lang="ru-RU" b="1" u="sng" dirty="0" smtClean="0">
                <a:solidFill>
                  <a:schemeClr val="accent5"/>
                </a:solidFill>
              </a:rPr>
              <a:t>18.06.2025 </a:t>
            </a:r>
            <a:r>
              <a:rPr lang="ru-RU" b="1" u="sng" dirty="0" smtClean="0">
                <a:solidFill>
                  <a:schemeClr val="accent5"/>
                </a:solidFill>
              </a:rPr>
              <a:t>года</a:t>
            </a:r>
            <a:r>
              <a:rPr lang="ru-RU" b="1" dirty="0" smtClean="0">
                <a:solidFill>
                  <a:schemeClr val="accent5"/>
                </a:solidFill>
              </a:rPr>
              <a:t> </a:t>
            </a:r>
            <a:r>
              <a:rPr lang="ru-RU" dirty="0" smtClean="0"/>
              <a:t>-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49 укусов клеща по Югорску, </a:t>
            </a:r>
            <a:r>
              <a:rPr lang="ru-RU" b="1" dirty="0">
                <a:solidFill>
                  <a:srgbClr val="C00000"/>
                </a:solidFill>
              </a:rPr>
              <a:t>местные - </a:t>
            </a:r>
            <a:r>
              <a:rPr lang="ru-RU" b="1" dirty="0" smtClean="0">
                <a:solidFill>
                  <a:srgbClr val="C00000"/>
                </a:solidFill>
              </a:rPr>
              <a:t>53% </a:t>
            </a:r>
            <a:r>
              <a:rPr lang="ru-RU" b="1" dirty="0" smtClean="0">
                <a:solidFill>
                  <a:schemeClr val="tx1"/>
                </a:solidFill>
              </a:rPr>
              <a:t>(</a:t>
            </a:r>
            <a:r>
              <a:rPr lang="ru-RU" dirty="0" smtClean="0">
                <a:solidFill>
                  <a:schemeClr val="tx1"/>
                </a:solidFill>
              </a:rPr>
              <a:t>26</a:t>
            </a:r>
            <a:r>
              <a:rPr lang="ru-RU" dirty="0" smtClean="0"/>
              <a:t> местных), 23 завозных: 12 </a:t>
            </a:r>
            <a:r>
              <a:rPr lang="ru-RU" dirty="0"/>
              <a:t>- в ХМАО + </a:t>
            </a:r>
            <a:r>
              <a:rPr lang="ru-RU" dirty="0" smtClean="0"/>
              <a:t>11 – за пределами). </a:t>
            </a:r>
            <a:r>
              <a:rPr lang="ru-RU" b="1" dirty="0" smtClean="0">
                <a:solidFill>
                  <a:srgbClr val="C00000"/>
                </a:solidFill>
              </a:rPr>
              <a:t>Советский район – 166 </a:t>
            </a:r>
            <a:r>
              <a:rPr lang="ru-RU" dirty="0" smtClean="0">
                <a:solidFill>
                  <a:schemeClr val="tx1"/>
                </a:solidFill>
              </a:rPr>
              <a:t>(126 местные – 76%).</a:t>
            </a:r>
            <a:endParaRPr lang="ru-RU" dirty="0" smtClean="0"/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Произошли (Югорск):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61% </a:t>
            </a:r>
            <a:r>
              <a:rPr lang="ru-RU" dirty="0"/>
              <a:t>- в лесу, </a:t>
            </a:r>
            <a:r>
              <a:rPr lang="ru-RU" dirty="0" smtClean="0"/>
              <a:t>35% </a:t>
            </a:r>
            <a:r>
              <a:rPr lang="ru-RU" dirty="0"/>
              <a:t>- дачи, </a:t>
            </a:r>
            <a:r>
              <a:rPr lang="ru-RU" dirty="0" smtClean="0"/>
              <a:t>4% </a:t>
            </a:r>
            <a:r>
              <a:rPr lang="ru-RU" dirty="0"/>
              <a:t>– </a:t>
            </a:r>
            <a:r>
              <a:rPr lang="ru-RU" dirty="0" smtClean="0"/>
              <a:t>кладбище </a:t>
            </a:r>
            <a:r>
              <a:rPr lang="ru-RU" dirty="0"/>
              <a:t>(до </a:t>
            </a:r>
            <a:r>
              <a:rPr lang="ru-RU" dirty="0" smtClean="0"/>
              <a:t>обработки). </a:t>
            </a:r>
            <a:r>
              <a:rPr lang="ru-RU" b="1" dirty="0" smtClean="0">
                <a:solidFill>
                  <a:schemeClr val="accent2"/>
                </a:solidFill>
              </a:rPr>
              <a:t>Кол-во </a:t>
            </a:r>
            <a:r>
              <a:rPr lang="ru-RU" b="1" dirty="0">
                <a:solidFill>
                  <a:schemeClr val="accent2"/>
                </a:solidFill>
              </a:rPr>
              <a:t>местных укусов возросло в </a:t>
            </a:r>
            <a:r>
              <a:rPr lang="ru-RU" b="1" dirty="0" smtClean="0">
                <a:solidFill>
                  <a:schemeClr val="accent2"/>
                </a:solidFill>
              </a:rPr>
              <a:t>4,3 </a:t>
            </a:r>
            <a:r>
              <a:rPr lang="ru-RU" b="1" dirty="0">
                <a:solidFill>
                  <a:schemeClr val="accent2"/>
                </a:solidFill>
              </a:rPr>
              <a:t>раза </a:t>
            </a:r>
            <a:r>
              <a:rPr lang="ru-RU" dirty="0">
                <a:solidFill>
                  <a:schemeClr val="accent2"/>
                </a:solidFill>
              </a:rPr>
              <a:t>(</a:t>
            </a:r>
            <a:r>
              <a:rPr lang="ru-RU" dirty="0" smtClean="0">
                <a:solidFill>
                  <a:schemeClr val="accent2"/>
                </a:solidFill>
              </a:rPr>
              <a:t>24 </a:t>
            </a:r>
            <a:r>
              <a:rPr lang="ru-RU" dirty="0">
                <a:solidFill>
                  <a:schemeClr val="accent2"/>
                </a:solidFill>
              </a:rPr>
              <a:t>неделя 2024 - </a:t>
            </a:r>
            <a:r>
              <a:rPr lang="ru-RU" dirty="0" smtClean="0">
                <a:solidFill>
                  <a:schemeClr val="accent2"/>
                </a:solidFill>
              </a:rPr>
              <a:t>6 случаев). </a:t>
            </a:r>
            <a:r>
              <a:rPr lang="ru-RU" dirty="0" smtClean="0"/>
              <a:t>Пострадали 4 </a:t>
            </a:r>
            <a:r>
              <a:rPr lang="ru-RU" dirty="0"/>
              <a:t>ребенка </a:t>
            </a:r>
            <a:r>
              <a:rPr lang="ru-RU" dirty="0" smtClean="0"/>
              <a:t>(</a:t>
            </a:r>
            <a:r>
              <a:rPr lang="ru-RU" dirty="0"/>
              <a:t>8</a:t>
            </a:r>
            <a:r>
              <a:rPr lang="ru-RU" dirty="0" smtClean="0"/>
              <a:t>%), </a:t>
            </a:r>
            <a:r>
              <a:rPr lang="ru-RU" dirty="0"/>
              <a:t>из них привиты </a:t>
            </a:r>
            <a:r>
              <a:rPr lang="ru-RU" dirty="0" smtClean="0"/>
              <a:t>50%. </a:t>
            </a:r>
            <a:r>
              <a:rPr lang="ru-RU" dirty="0">
                <a:solidFill>
                  <a:schemeClr val="tx1"/>
                </a:solidFill>
              </a:rPr>
              <a:t>Всего привиты от КВЭ лишь </a:t>
            </a:r>
            <a:r>
              <a:rPr lang="ru-RU" b="1" dirty="0" smtClean="0">
                <a:solidFill>
                  <a:srgbClr val="C00000"/>
                </a:solidFill>
              </a:rPr>
              <a:t>22%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всех </a:t>
            </a:r>
            <a:r>
              <a:rPr lang="ru-RU" dirty="0" smtClean="0">
                <a:solidFill>
                  <a:schemeClr val="tx1"/>
                </a:solidFill>
              </a:rPr>
              <a:t>пострадавших.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dirty="0" smtClean="0"/>
              <a:t>Серопрофилактика </a:t>
            </a:r>
            <a:r>
              <a:rPr lang="ru-RU" dirty="0"/>
              <a:t>проведена </a:t>
            </a:r>
            <a:r>
              <a:rPr lang="ru-RU" dirty="0" smtClean="0"/>
              <a:t>17 пострадавшим. </a:t>
            </a:r>
            <a:r>
              <a:rPr lang="ru-RU" b="1" dirty="0" smtClean="0">
                <a:solidFill>
                  <a:srgbClr val="C00000"/>
                </a:solidFill>
              </a:rPr>
              <a:t>8 укусов на 24 неделе года, </a:t>
            </a:r>
            <a:r>
              <a:rPr lang="ru-RU" b="1" dirty="0" smtClean="0">
                <a:solidFill>
                  <a:srgbClr val="C00000"/>
                </a:solidFill>
              </a:rPr>
              <a:t>2–завозных.</a:t>
            </a:r>
            <a:endParaRPr lang="ru-RU" b="1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400-0000010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88020"/>
              </p:ext>
            </p:extLst>
          </p:nvPr>
        </p:nvGraphicFramePr>
        <p:xfrm>
          <a:off x="254893" y="1209868"/>
          <a:ext cx="4558020" cy="2116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400-0000010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854334"/>
              </p:ext>
            </p:extLst>
          </p:nvPr>
        </p:nvGraphicFramePr>
        <p:xfrm>
          <a:off x="5053949" y="1209869"/>
          <a:ext cx="4679138" cy="2116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398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4766" y="165463"/>
            <a:ext cx="10641874" cy="1114697"/>
          </a:xfrm>
        </p:spPr>
        <p:txBody>
          <a:bodyPr>
            <a:noAutofit/>
          </a:bodyPr>
          <a:lstStyle/>
          <a:p>
            <a:r>
              <a:rPr lang="ru-RU" b="1" dirty="0" smtClean="0"/>
              <a:t>Советский район и Югорск входят                            в </a:t>
            </a:r>
            <a:r>
              <a:rPr lang="ru-RU" b="1" dirty="0"/>
              <a:t>активный </a:t>
            </a:r>
            <a:r>
              <a:rPr lang="ru-RU" b="1" dirty="0" smtClean="0"/>
              <a:t>природный очаг КВЭ, ИКБ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35130" y="1461051"/>
            <a:ext cx="9803391" cy="521189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dirty="0"/>
              <a:t>В 2023 году в Советском районе был  зарегистрирован </a:t>
            </a:r>
            <a:r>
              <a:rPr lang="ru-RU" b="1" dirty="0">
                <a:solidFill>
                  <a:schemeClr val="accent5"/>
                </a:solidFill>
              </a:rPr>
              <a:t>первый местный случай клещевого энцефалита</a:t>
            </a:r>
            <a:r>
              <a:rPr lang="ru-RU" dirty="0"/>
              <a:t> у взрослого непривитого (лесная зона п.Таежный), </a:t>
            </a:r>
            <a:r>
              <a:rPr lang="ru-RU" b="1" dirty="0">
                <a:solidFill>
                  <a:schemeClr val="accent1"/>
                </a:solidFill>
              </a:rPr>
              <a:t>2 случая клещевого боррелиоза, из них 1 местный случай </a:t>
            </a:r>
            <a:r>
              <a:rPr lang="ru-RU" dirty="0"/>
              <a:t>(лесная зона п.Пионерский),  1 – завозной (лесная зона г.Ханты-Мансийск). </a:t>
            </a:r>
            <a:r>
              <a:rPr lang="ru-RU" dirty="0" smtClean="0"/>
              <a:t>В 2022 </a:t>
            </a:r>
            <a:r>
              <a:rPr lang="ru-RU" dirty="0"/>
              <a:t>году </a:t>
            </a:r>
            <a:r>
              <a:rPr lang="ru-RU" dirty="0" smtClean="0"/>
              <a:t>в городе Югорске </a:t>
            </a:r>
            <a:r>
              <a:rPr lang="ru-RU" b="1" dirty="0" smtClean="0">
                <a:solidFill>
                  <a:schemeClr val="accent5"/>
                </a:solidFill>
              </a:rPr>
              <a:t>впервые зарегистрировано </a:t>
            </a:r>
            <a:r>
              <a:rPr lang="ru-RU" b="1" dirty="0">
                <a:solidFill>
                  <a:schemeClr val="accent5"/>
                </a:solidFill>
              </a:rPr>
              <a:t>2 местных случая клещевого </a:t>
            </a:r>
            <a:r>
              <a:rPr lang="ru-RU" b="1" dirty="0" smtClean="0">
                <a:solidFill>
                  <a:schemeClr val="accent5"/>
                </a:solidFill>
              </a:rPr>
              <a:t>боррелиоза (болезнь Лайма) у людей, </a:t>
            </a:r>
            <a:r>
              <a:rPr lang="ru-RU" dirty="0" smtClean="0">
                <a:solidFill>
                  <a:schemeClr val="tx1"/>
                </a:solidFill>
              </a:rPr>
              <a:t>укусы клещом</a:t>
            </a:r>
            <a:r>
              <a:rPr lang="ru-RU" b="1" dirty="0" smtClean="0">
                <a:solidFill>
                  <a:schemeClr val="accent5"/>
                </a:solidFill>
              </a:rPr>
              <a:t> </a:t>
            </a:r>
            <a:r>
              <a:rPr lang="ru-RU" dirty="0" smtClean="0"/>
              <a:t>произошли </a:t>
            </a:r>
            <a:r>
              <a:rPr lang="ru-RU" dirty="0"/>
              <a:t>на даче и в лесной зоне во время отдыха на озере. </a:t>
            </a:r>
            <a:r>
              <a:rPr lang="ru-RU" b="1" dirty="0">
                <a:solidFill>
                  <a:schemeClr val="accent1"/>
                </a:solidFill>
              </a:rPr>
              <a:t>Диагнозы лабораторно подтверждены. </a:t>
            </a:r>
          </a:p>
          <a:p>
            <a:pPr algn="just">
              <a:spcBef>
                <a:spcPts val="0"/>
              </a:spcBef>
            </a:pPr>
            <a:endParaRPr lang="ru-RU" dirty="0"/>
          </a:p>
          <a:p>
            <a:pPr marL="0" indent="0" algn="just">
              <a:spcBef>
                <a:spcPts val="0"/>
              </a:spcBef>
              <a:buNone/>
            </a:pPr>
            <a:endParaRPr lang="ru-RU" b="1" dirty="0" smtClean="0">
              <a:solidFill>
                <a:schemeClr val="accent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b="1" u="sng" dirty="0" smtClean="0">
                <a:solidFill>
                  <a:schemeClr val="accent1"/>
                </a:solidFill>
              </a:rPr>
              <a:t>Исследования проводятся на базе медорганизаций: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5"/>
                </a:solidFill>
              </a:rPr>
              <a:t>В 2023 году </a:t>
            </a:r>
            <a:r>
              <a:rPr lang="ru-RU" b="1" dirty="0" smtClean="0">
                <a:solidFill>
                  <a:schemeClr val="accent1"/>
                </a:solidFill>
              </a:rPr>
              <a:t>лабораторно исследовано 95 клещей </a:t>
            </a:r>
            <a:r>
              <a:rPr lang="ru-RU" dirty="0" smtClean="0"/>
              <a:t>снятых с пострадавших жителей Югорска и Советского района, из </a:t>
            </a:r>
            <a:r>
              <a:rPr lang="ru-RU" dirty="0"/>
              <a:t>них </a:t>
            </a:r>
            <a:r>
              <a:rPr lang="ru-RU" b="1" dirty="0">
                <a:solidFill>
                  <a:schemeClr val="accent5"/>
                </a:solidFill>
              </a:rPr>
              <a:t>22 положительных </a:t>
            </a:r>
            <a:r>
              <a:rPr lang="ru-RU" b="1" dirty="0" smtClean="0">
                <a:solidFill>
                  <a:schemeClr val="accent5"/>
                </a:solidFill>
              </a:rPr>
              <a:t>(23%):</a:t>
            </a:r>
            <a:r>
              <a:rPr lang="ru-RU" dirty="0" smtClean="0"/>
              <a:t> 1 </a:t>
            </a:r>
            <a:r>
              <a:rPr lang="ru-RU" dirty="0"/>
              <a:t>– клещевой энцефалит, 20 – клещевой боррелиоз, 1 – моноцитарный </a:t>
            </a:r>
            <a:r>
              <a:rPr lang="ru-RU" dirty="0" err="1"/>
              <a:t>эрлихиоз</a:t>
            </a:r>
            <a:r>
              <a:rPr lang="ru-RU" dirty="0"/>
              <a:t>. </a:t>
            </a:r>
            <a:endParaRPr lang="ru-RU" dirty="0" smtClean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5"/>
                </a:solidFill>
              </a:rPr>
              <a:t>В </a:t>
            </a:r>
            <a:r>
              <a:rPr lang="ru-RU" b="1" dirty="0" smtClean="0">
                <a:solidFill>
                  <a:schemeClr val="accent5"/>
                </a:solidFill>
              </a:rPr>
              <a:t>2024 </a:t>
            </a:r>
            <a:r>
              <a:rPr lang="ru-RU" b="1" dirty="0">
                <a:solidFill>
                  <a:schemeClr val="accent5"/>
                </a:solidFill>
              </a:rPr>
              <a:t>году </a:t>
            </a:r>
            <a:r>
              <a:rPr lang="ru-RU" b="1" dirty="0" smtClean="0">
                <a:solidFill>
                  <a:schemeClr val="accent1"/>
                </a:solidFill>
              </a:rPr>
              <a:t>исследовано 134 клеща </a:t>
            </a:r>
            <a:r>
              <a:rPr lang="ru-RU" dirty="0" smtClean="0">
                <a:solidFill>
                  <a:schemeClr val="tx1"/>
                </a:solidFill>
              </a:rPr>
              <a:t>(81% местных укусов), </a:t>
            </a:r>
            <a:r>
              <a:rPr lang="ru-RU" dirty="0" smtClean="0"/>
              <a:t>из них </a:t>
            </a:r>
            <a:r>
              <a:rPr lang="ru-RU" b="1" dirty="0" smtClean="0">
                <a:solidFill>
                  <a:schemeClr val="accent5"/>
                </a:solidFill>
              </a:rPr>
              <a:t>15 положительных (11%):</a:t>
            </a:r>
            <a:r>
              <a:rPr lang="ru-RU" dirty="0" smtClean="0"/>
              <a:t> </a:t>
            </a:r>
            <a:r>
              <a:rPr lang="ru-RU" dirty="0"/>
              <a:t>2 – клещевой энцефалит,</a:t>
            </a:r>
            <a:r>
              <a:rPr lang="ru-RU" dirty="0" smtClean="0"/>
              <a:t>12 – иксодовый клещевой боррелиоз, 1 – моноцитарный </a:t>
            </a:r>
            <a:r>
              <a:rPr lang="ru-RU" dirty="0" err="1" smtClean="0"/>
              <a:t>эрлихиоз</a:t>
            </a:r>
            <a:r>
              <a:rPr lang="ru-RU" dirty="0" smtClean="0"/>
              <a:t>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5"/>
                </a:solidFill>
              </a:rPr>
              <a:t>В 2025 году</a:t>
            </a:r>
            <a:r>
              <a:rPr lang="ru-RU" b="1" dirty="0">
                <a:solidFill>
                  <a:schemeClr val="accent1"/>
                </a:solidFill>
              </a:rPr>
              <a:t> исследовано </a:t>
            </a:r>
            <a:r>
              <a:rPr lang="ru-RU" b="1" dirty="0" smtClean="0">
                <a:solidFill>
                  <a:schemeClr val="accent1"/>
                </a:solidFill>
              </a:rPr>
              <a:t>87 </a:t>
            </a:r>
            <a:r>
              <a:rPr lang="ru-RU" b="1" dirty="0">
                <a:solidFill>
                  <a:schemeClr val="accent1"/>
                </a:solidFill>
              </a:rPr>
              <a:t>клещей </a:t>
            </a:r>
            <a:r>
              <a:rPr lang="ru-RU" dirty="0" smtClean="0">
                <a:solidFill>
                  <a:schemeClr val="tx1"/>
                </a:solidFill>
              </a:rPr>
              <a:t>(47 – Югорск, 40 – Сов р-н), </a:t>
            </a:r>
            <a:r>
              <a:rPr lang="ru-RU" dirty="0">
                <a:solidFill>
                  <a:schemeClr val="tx1"/>
                </a:solidFill>
              </a:rPr>
              <a:t>из них </a:t>
            </a:r>
            <a:r>
              <a:rPr lang="ru-RU" b="1" dirty="0">
                <a:solidFill>
                  <a:srgbClr val="C00000"/>
                </a:solidFill>
              </a:rPr>
              <a:t>7 положительных </a:t>
            </a:r>
            <a:r>
              <a:rPr lang="ru-RU" b="1" dirty="0" smtClean="0">
                <a:solidFill>
                  <a:srgbClr val="C00000"/>
                </a:solidFill>
              </a:rPr>
              <a:t>(8%) </a:t>
            </a:r>
            <a:r>
              <a:rPr lang="ru-RU" b="1" dirty="0">
                <a:solidFill>
                  <a:srgbClr val="C00000"/>
                </a:solidFill>
              </a:rPr>
              <a:t>– клещевой боррелиоз. 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16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496" y="152400"/>
            <a:ext cx="9004036" cy="1219200"/>
          </a:xfrm>
        </p:spPr>
        <p:txBody>
          <a:bodyPr/>
          <a:lstStyle/>
          <a:p>
            <a:r>
              <a:rPr lang="ru-RU" b="1" dirty="0" smtClean="0"/>
              <a:t>Основные проявления                     клещевых инфекций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66" y="1463041"/>
            <a:ext cx="9649097" cy="5181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u="sng" dirty="0" smtClean="0">
                <a:solidFill>
                  <a:schemeClr val="accent5"/>
                </a:solidFill>
              </a:rPr>
              <a:t>Клещевой вирусный энцефалит</a:t>
            </a:r>
            <a:r>
              <a:rPr lang="ru-RU" b="1" dirty="0" smtClean="0">
                <a:solidFill>
                  <a:schemeClr val="accent5"/>
                </a:solidFill>
              </a:rPr>
              <a:t> </a:t>
            </a:r>
            <a:r>
              <a:rPr lang="ru-RU" dirty="0" smtClean="0"/>
              <a:t>- острая </a:t>
            </a:r>
            <a:r>
              <a:rPr lang="ru-RU" dirty="0"/>
              <a:t>вирусная болезнь, характеризующаяся </a:t>
            </a:r>
            <a:r>
              <a:rPr lang="ru-RU" b="1" dirty="0">
                <a:solidFill>
                  <a:schemeClr val="accent1"/>
                </a:solidFill>
              </a:rPr>
              <a:t>поражением серого вещества головного и спинного мозга, приводящая к развитию вялых парезов и параличей</a:t>
            </a:r>
            <a:r>
              <a:rPr lang="ru-RU" b="1" dirty="0" smtClean="0">
                <a:solidFill>
                  <a:schemeClr val="accent1"/>
                </a:solidFill>
              </a:rPr>
              <a:t>.</a:t>
            </a:r>
            <a:r>
              <a:rPr lang="ru-RU" dirty="0"/>
              <a:t> Заболевание, как правило, </a:t>
            </a:r>
            <a:r>
              <a:rPr lang="ru-RU" b="1" dirty="0">
                <a:solidFill>
                  <a:schemeClr val="accent1"/>
                </a:solidFill>
              </a:rPr>
              <a:t>начинается </a:t>
            </a:r>
            <a:r>
              <a:rPr lang="ru-RU" b="1" dirty="0" smtClean="0">
                <a:solidFill>
                  <a:schemeClr val="accent1"/>
                </a:solidFill>
              </a:rPr>
              <a:t>остро через 10</a:t>
            </a:r>
            <a:r>
              <a:rPr lang="ru-RU" b="1" dirty="0">
                <a:solidFill>
                  <a:schemeClr val="accent1"/>
                </a:solidFill>
              </a:rPr>
              <a:t>-</a:t>
            </a:r>
            <a:r>
              <a:rPr lang="ru-RU" b="1" dirty="0" smtClean="0">
                <a:solidFill>
                  <a:schemeClr val="accent1"/>
                </a:solidFill>
              </a:rPr>
              <a:t>14 дней после укуса клеща (до </a:t>
            </a:r>
            <a:r>
              <a:rPr lang="ru-RU" b="1" dirty="0">
                <a:solidFill>
                  <a:schemeClr val="accent1"/>
                </a:solidFill>
              </a:rPr>
              <a:t>60 </a:t>
            </a:r>
            <a:r>
              <a:rPr lang="ru-RU" b="1" dirty="0" smtClean="0">
                <a:solidFill>
                  <a:schemeClr val="accent1"/>
                </a:solidFill>
              </a:rPr>
              <a:t>дней).</a:t>
            </a:r>
            <a:r>
              <a:rPr lang="ru-RU" dirty="0" smtClean="0"/>
              <a:t> Температура </a:t>
            </a:r>
            <a:r>
              <a:rPr lang="ru-RU" dirty="0"/>
              <a:t>тела достигает </a:t>
            </a:r>
            <a:r>
              <a:rPr lang="ru-RU" dirty="0" smtClean="0"/>
              <a:t>39-40°С </a:t>
            </a:r>
            <a:r>
              <a:rPr lang="ru-RU" dirty="0"/>
              <a:t>и держится от 2 до 10 </a:t>
            </a:r>
            <a:r>
              <a:rPr lang="ru-RU" dirty="0" smtClean="0"/>
              <a:t>дней, слабость </a:t>
            </a:r>
            <a:r>
              <a:rPr lang="ru-RU" dirty="0"/>
              <a:t>в конечностях, мышцах шеи, онемение кожи лица и шеи.</a:t>
            </a:r>
            <a:r>
              <a:rPr lang="ru-RU" dirty="0" smtClean="0"/>
              <a:t> </a:t>
            </a:r>
            <a:r>
              <a:rPr lang="ru-RU" dirty="0"/>
              <a:t>Наиболее типичны вялые параличи и парезы шейно-плечевой мускулатуры (симптом «свисания головы»), поражение черепных нервов, а также  резкая головная боль, ригидность мышц затылка (невозможно прижать подбородок к груди). Нарушается сознание (от легкой </a:t>
            </a:r>
            <a:r>
              <a:rPr lang="ru-RU" dirty="0" err="1"/>
              <a:t>оглушенности</a:t>
            </a:r>
            <a:r>
              <a:rPr lang="ru-RU" dirty="0"/>
              <a:t> до комы</a:t>
            </a:r>
            <a:r>
              <a:rPr lang="ru-RU" dirty="0" smtClean="0"/>
              <a:t>). </a:t>
            </a:r>
            <a:r>
              <a:rPr lang="ru-RU" b="1" dirty="0" smtClean="0">
                <a:solidFill>
                  <a:schemeClr val="accent1"/>
                </a:solidFill>
              </a:rPr>
              <a:t>Летальность до 25%.</a:t>
            </a:r>
          </a:p>
          <a:p>
            <a:pPr algn="just"/>
            <a:r>
              <a:rPr lang="ru-RU" b="1" u="sng" dirty="0" smtClean="0">
                <a:solidFill>
                  <a:schemeClr val="accent5"/>
                </a:solidFill>
              </a:rPr>
              <a:t>Клещевой боррелиоз</a:t>
            </a:r>
            <a:r>
              <a:rPr lang="ru-RU" b="1" u="sng" dirty="0">
                <a:solidFill>
                  <a:schemeClr val="accent5"/>
                </a:solidFill>
              </a:rPr>
              <a:t> </a:t>
            </a:r>
            <a:r>
              <a:rPr lang="ru-RU" b="1" u="sng" dirty="0" smtClean="0">
                <a:solidFill>
                  <a:schemeClr val="accent5"/>
                </a:solidFill>
              </a:rPr>
              <a:t>(болезнь Лайма)</a:t>
            </a:r>
            <a:r>
              <a:rPr lang="ru-RU" b="1" dirty="0" smtClean="0">
                <a:solidFill>
                  <a:schemeClr val="accent5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chemeClr val="tx1"/>
                </a:solidFill>
              </a:rPr>
              <a:t>через </a:t>
            </a:r>
            <a:r>
              <a:rPr lang="ru-RU" b="1" dirty="0">
                <a:solidFill>
                  <a:schemeClr val="accent1"/>
                </a:solidFill>
              </a:rPr>
              <a:t>1-3 недели после укуса </a:t>
            </a:r>
            <a:r>
              <a:rPr lang="ru-RU" b="1" dirty="0" smtClean="0">
                <a:solidFill>
                  <a:schemeClr val="accent1"/>
                </a:solidFill>
              </a:rPr>
              <a:t>клеща </a:t>
            </a:r>
            <a:r>
              <a:rPr lang="ru-RU" dirty="0" smtClean="0"/>
              <a:t>возникает </a:t>
            </a:r>
            <a:r>
              <a:rPr lang="ru-RU" dirty="0"/>
              <a:t>покраснение кожи (пятно </a:t>
            </a:r>
            <a:r>
              <a:rPr lang="ru-RU" dirty="0" smtClean="0"/>
              <a:t>- эритема</a:t>
            </a:r>
            <a:r>
              <a:rPr lang="ru-RU" dirty="0"/>
              <a:t>), которое постепенно расширяется до </a:t>
            </a:r>
            <a:r>
              <a:rPr lang="ru-RU" dirty="0" smtClean="0"/>
              <a:t>5-10 </a:t>
            </a:r>
            <a:r>
              <a:rPr lang="ru-RU" dirty="0"/>
              <a:t>см и </a:t>
            </a:r>
            <a:r>
              <a:rPr lang="ru-RU" dirty="0" smtClean="0"/>
              <a:t>более </a:t>
            </a:r>
            <a:r>
              <a:rPr lang="ru-RU" dirty="0"/>
              <a:t>и </a:t>
            </a:r>
            <a:r>
              <a:rPr lang="ru-RU" dirty="0" smtClean="0"/>
              <a:t>сохраняется </a:t>
            </a:r>
            <a:r>
              <a:rPr lang="ru-RU" dirty="0"/>
              <a:t>долго (до 4-10 недель). П</a:t>
            </a:r>
            <a:r>
              <a:rPr lang="ru-RU" dirty="0" smtClean="0"/>
              <a:t>овышение </a:t>
            </a:r>
            <a:r>
              <a:rPr lang="ru-RU" dirty="0"/>
              <a:t>температуры до 38-39</a:t>
            </a:r>
            <a:r>
              <a:rPr lang="ru-RU" baseline="30000" dirty="0"/>
              <a:t>о</a:t>
            </a:r>
            <a:r>
              <a:rPr lang="ru-RU" dirty="0"/>
              <a:t>С, головная боль, </a:t>
            </a:r>
            <a:r>
              <a:rPr lang="ru-RU" b="1" dirty="0">
                <a:solidFill>
                  <a:schemeClr val="accent1"/>
                </a:solidFill>
              </a:rPr>
              <a:t>боли в различных мышцах, суставах. </a:t>
            </a:r>
            <a:r>
              <a:rPr lang="ru-RU" dirty="0"/>
              <a:t>Эти симптомы продолжаются 3-7 дней</a:t>
            </a:r>
            <a:r>
              <a:rPr lang="ru-RU" dirty="0" smtClean="0"/>
              <a:t>. У </a:t>
            </a:r>
            <a:r>
              <a:rPr lang="ru-RU" dirty="0"/>
              <a:t>некоторых людей покраснение кожи не появляется </a:t>
            </a:r>
            <a:r>
              <a:rPr lang="ru-RU" dirty="0" smtClean="0"/>
              <a:t>вообще </a:t>
            </a:r>
            <a:r>
              <a:rPr lang="ru-RU" dirty="0"/>
              <a:t>и </a:t>
            </a:r>
            <a:r>
              <a:rPr lang="ru-RU" dirty="0" smtClean="0"/>
              <a:t>заболевание </a:t>
            </a:r>
            <a:r>
              <a:rPr lang="ru-RU" dirty="0"/>
              <a:t>трудно распознать. Врачи лечат таких больных от других заболеваний со схожими </a:t>
            </a:r>
            <a:r>
              <a:rPr lang="ru-RU" dirty="0" smtClean="0"/>
              <a:t>симптомами. </a:t>
            </a:r>
            <a:r>
              <a:rPr lang="ru-RU" b="1" dirty="0" smtClean="0">
                <a:solidFill>
                  <a:schemeClr val="accent1"/>
                </a:solidFill>
              </a:rPr>
              <a:t>В </a:t>
            </a:r>
            <a:r>
              <a:rPr lang="ru-RU" b="1" dirty="0">
                <a:solidFill>
                  <a:schemeClr val="accent1"/>
                </a:solidFill>
              </a:rPr>
              <a:t>более поздний период болезни поражаются различные внутренние органы и системы: кожа, суставы, нервная системы, </a:t>
            </a:r>
            <a:r>
              <a:rPr lang="ru-RU" b="1" dirty="0" smtClean="0">
                <a:solidFill>
                  <a:schemeClr val="accent1"/>
                </a:solidFill>
              </a:rPr>
              <a:t>глаза </a:t>
            </a:r>
            <a:r>
              <a:rPr lang="ru-RU" dirty="0" smtClean="0">
                <a:solidFill>
                  <a:schemeClr val="tx1"/>
                </a:solidFill>
              </a:rPr>
              <a:t>(длительное хроническое течение).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030" name="Picture 6" descr="Внешние проявления клещевого энцефалита. Парезы конечнос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011" y="60960"/>
            <a:ext cx="5625112" cy="140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58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350" y="191799"/>
            <a:ext cx="9032496" cy="783771"/>
          </a:xfrm>
        </p:spPr>
        <p:txBody>
          <a:bodyPr>
            <a:noAutofit/>
          </a:bodyPr>
          <a:lstStyle/>
          <a:p>
            <a:r>
              <a:rPr lang="ru-RU" b="1" dirty="0"/>
              <a:t>п</a:t>
            </a:r>
            <a:r>
              <a:rPr lang="ru-RU" b="1" dirty="0" smtClean="0"/>
              <a:t>родолжение (проявления)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549" y="975570"/>
            <a:ext cx="9492343" cy="552973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u="sng" dirty="0" smtClean="0">
                <a:solidFill>
                  <a:schemeClr val="accent5"/>
                </a:solidFill>
              </a:rPr>
              <a:t>Моноцитарный </a:t>
            </a:r>
            <a:r>
              <a:rPr lang="ru-RU" b="1" u="sng" dirty="0" err="1">
                <a:solidFill>
                  <a:schemeClr val="accent5"/>
                </a:solidFill>
              </a:rPr>
              <a:t>эрлихиоз</a:t>
            </a:r>
            <a:r>
              <a:rPr lang="ru-RU" b="1" u="sng" dirty="0">
                <a:solidFill>
                  <a:schemeClr val="accent5"/>
                </a:solidFill>
              </a:rPr>
              <a:t> человека (МЭЧ</a:t>
            </a:r>
            <a:r>
              <a:rPr lang="ru-RU" b="1" dirty="0" smtClean="0">
                <a:solidFill>
                  <a:schemeClr val="accent5"/>
                </a:solidFill>
              </a:rPr>
              <a:t>) </a:t>
            </a:r>
            <a:r>
              <a:rPr lang="ru-RU" dirty="0" smtClean="0"/>
              <a:t>- острое лихорадочное заболевание, которое вызывают </a:t>
            </a:r>
            <a:r>
              <a:rPr lang="ru-RU" dirty="0"/>
              <a:t>внутриклеточные микроорганизмы, пора­жающие один из видов белых кровяных телец - </a:t>
            </a:r>
            <a:r>
              <a:rPr lang="ru-RU" dirty="0" smtClean="0"/>
              <a:t>моноциты. </a:t>
            </a:r>
            <a:r>
              <a:rPr lang="ru-RU" b="1" dirty="0" smtClean="0">
                <a:solidFill>
                  <a:schemeClr val="accent1"/>
                </a:solidFill>
              </a:rPr>
              <a:t>Поражаются</a:t>
            </a:r>
            <a:r>
              <a:rPr lang="ru-RU" b="1" dirty="0">
                <a:solidFill>
                  <a:schemeClr val="accent1"/>
                </a:solidFill>
              </a:rPr>
              <a:t>  кожа, печень, нервная система, костный мозг.</a:t>
            </a:r>
            <a:r>
              <a:rPr lang="ru-RU" dirty="0"/>
              <a:t> </a:t>
            </a:r>
            <a:r>
              <a:rPr lang="ru-RU" dirty="0" smtClean="0"/>
              <a:t>Заболевание</a:t>
            </a:r>
            <a:r>
              <a:rPr lang="ru-RU" dirty="0"/>
              <a:t>  начинается </a:t>
            </a:r>
            <a:r>
              <a:rPr lang="ru-RU" dirty="0" smtClean="0"/>
              <a:t>через </a:t>
            </a:r>
            <a:r>
              <a:rPr lang="ru-RU" dirty="0"/>
              <a:t>1 до 29 дней (в среднем 13 дней</a:t>
            </a:r>
            <a:r>
              <a:rPr lang="ru-RU" dirty="0" smtClean="0"/>
              <a:t>) после укуса клеща. Температура повышается </a:t>
            </a:r>
            <a:r>
              <a:rPr lang="ru-RU" dirty="0"/>
              <a:t>до </a:t>
            </a:r>
            <a:r>
              <a:rPr lang="ru-RU" dirty="0" smtClean="0"/>
              <a:t>38-40ºС</a:t>
            </a:r>
            <a:r>
              <a:rPr lang="ru-RU" dirty="0"/>
              <a:t>, сопро­вождается ознобом, появляются </a:t>
            </a:r>
            <a:r>
              <a:rPr lang="ru-RU" dirty="0" smtClean="0"/>
              <a:t>слабость</a:t>
            </a:r>
            <a:r>
              <a:rPr lang="ru-RU" dirty="0"/>
              <a:t>, недомогание, головная боль. У большинства больных наблюдаются  першение в горле, заложенность носа, сухой </a:t>
            </a:r>
            <a:r>
              <a:rPr lang="ru-RU" dirty="0" smtClean="0"/>
              <a:t>кашель. Возможно </a:t>
            </a:r>
            <a:r>
              <a:rPr lang="ru-RU" dirty="0" err="1" smtClean="0"/>
              <a:t>двухволновое</a:t>
            </a:r>
            <a:r>
              <a:rPr lang="ru-RU" dirty="0" smtClean="0"/>
              <a:t> течение болезни. </a:t>
            </a:r>
            <a:r>
              <a:rPr lang="ru-RU" dirty="0"/>
              <a:t>Вторая волна имеет большую степень тяжести. </a:t>
            </a:r>
            <a:endParaRPr lang="ru-RU" dirty="0" smtClean="0"/>
          </a:p>
          <a:p>
            <a:pPr algn="just"/>
            <a:r>
              <a:rPr lang="ru-RU" b="1" u="sng" dirty="0" err="1" smtClean="0">
                <a:solidFill>
                  <a:schemeClr val="accent5"/>
                </a:solidFill>
              </a:rPr>
              <a:t>Гранулоцитарный</a:t>
            </a:r>
            <a:r>
              <a:rPr lang="ru-RU" b="1" u="sng" dirty="0">
                <a:solidFill>
                  <a:schemeClr val="accent5"/>
                </a:solidFill>
              </a:rPr>
              <a:t> </a:t>
            </a:r>
            <a:r>
              <a:rPr lang="ru-RU" b="1" u="sng" dirty="0" smtClean="0">
                <a:solidFill>
                  <a:schemeClr val="accent5"/>
                </a:solidFill>
              </a:rPr>
              <a:t>анаплазмоз </a:t>
            </a:r>
            <a:r>
              <a:rPr lang="ru-RU" b="1" u="sng" dirty="0">
                <a:solidFill>
                  <a:schemeClr val="accent5"/>
                </a:solidFill>
              </a:rPr>
              <a:t>человека (ГАЧ</a:t>
            </a:r>
            <a:r>
              <a:rPr lang="ru-RU" b="1" dirty="0" smtClean="0">
                <a:solidFill>
                  <a:schemeClr val="accent5"/>
                </a:solidFill>
              </a:rPr>
              <a:t>) </a:t>
            </a:r>
            <a:r>
              <a:rPr lang="ru-RU" dirty="0" smtClean="0"/>
              <a:t>– возбудитель попадает </a:t>
            </a:r>
            <a:r>
              <a:rPr lang="ru-RU" dirty="0"/>
              <a:t>в кровь человека  со слюной клеща и разносится по всему организму, вызывая </a:t>
            </a:r>
            <a:r>
              <a:rPr lang="ru-RU" b="1" dirty="0">
                <a:solidFill>
                  <a:schemeClr val="accent1"/>
                </a:solidFill>
              </a:rPr>
              <a:t>воспаление </a:t>
            </a:r>
            <a:r>
              <a:rPr lang="ru-RU" b="1" dirty="0" smtClean="0">
                <a:solidFill>
                  <a:schemeClr val="accent1"/>
                </a:solidFill>
              </a:rPr>
              <a:t>внутренних органов. Проникает в белые </a:t>
            </a:r>
            <a:r>
              <a:rPr lang="ru-RU" b="1" dirty="0">
                <a:solidFill>
                  <a:schemeClr val="accent1"/>
                </a:solidFill>
              </a:rPr>
              <a:t>кровяные тельца (лейкоциты) и размножения  в </a:t>
            </a:r>
            <a:r>
              <a:rPr lang="ru-RU" b="1" dirty="0" smtClean="0">
                <a:solidFill>
                  <a:schemeClr val="accent1"/>
                </a:solidFill>
              </a:rPr>
              <a:t>них - снижается </a:t>
            </a:r>
            <a:r>
              <a:rPr lang="ru-RU" b="1" dirty="0">
                <a:solidFill>
                  <a:schemeClr val="accent1"/>
                </a:solidFill>
              </a:rPr>
              <a:t>иммунитет к другим инфекциям. </a:t>
            </a:r>
            <a:r>
              <a:rPr lang="ru-RU" dirty="0" smtClean="0"/>
              <a:t>Симптомы появляются от </a:t>
            </a:r>
            <a:r>
              <a:rPr lang="ru-RU" dirty="0"/>
              <a:t>3 до 23 дней (в среднем 13 дней). О</a:t>
            </a:r>
            <a:r>
              <a:rPr lang="ru-RU" dirty="0" smtClean="0"/>
              <a:t>строе </a:t>
            </a:r>
            <a:r>
              <a:rPr lang="ru-RU" dirty="0"/>
              <a:t>начало заболевания с подъемом температуры до высоких цифр. Лихорадка длится от 2 до 10 дней. Появляются слабость, недомогание, головная </a:t>
            </a:r>
            <a:r>
              <a:rPr lang="ru-RU" dirty="0" smtClean="0"/>
              <a:t>боль. У больных отмечаются </a:t>
            </a:r>
            <a:r>
              <a:rPr lang="ru-RU" dirty="0"/>
              <a:t>сердцебиение, понижение арте­риального давления, головокружения, приступы тошноты. </a:t>
            </a:r>
            <a:endParaRPr lang="ru-RU" dirty="0" smtClean="0"/>
          </a:p>
          <a:p>
            <a:r>
              <a:rPr lang="ru-RU" b="1" dirty="0" smtClean="0">
                <a:solidFill>
                  <a:schemeClr val="accent1"/>
                </a:solidFill>
              </a:rPr>
              <a:t>При своевременной диагностике и  лечении симптомы                                                                МЭЧ и ГАЧ проходят и человек выздоравливает. 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Лечение больных клещевым энцефалит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4" y="5251270"/>
            <a:ext cx="5202746" cy="146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14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</TotalTime>
  <Words>1678</Words>
  <Application>Microsoft Office PowerPoint</Application>
  <PresentationFormat>Широкоэкранный</PresentationFormat>
  <Paragraphs>90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Профилактика природно-очаговых инфекций (ПОИ) – сезон 2025</vt:lpstr>
      <vt:lpstr>ПРИРОДНО-ОЧАГОВЫЕ ИНФЕКЦИИ</vt:lpstr>
      <vt:lpstr>Туляремия  или «малая чума»</vt:lpstr>
      <vt:lpstr>Бешенство</vt:lpstr>
      <vt:lpstr>Клещевые инфекции</vt:lpstr>
      <vt:lpstr>Укусы клещами в 2024 (СМУ). Эпидситуация в нач. сезона – 2025 года</vt:lpstr>
      <vt:lpstr>Советский район и Югорск входят                            в активный природный очаг КВЭ, ИКБ</vt:lpstr>
      <vt:lpstr>Основные проявления                     клещевых инфекций</vt:lpstr>
      <vt:lpstr>продолжение (проявления)</vt:lpstr>
      <vt:lpstr>Наиболее эффективным методом          защиты от КВЭ является вакцинация!</vt:lpstr>
      <vt:lpstr>Правила безопасности:   </vt:lpstr>
      <vt:lpstr>ЗАЩИТИТЕ СВОЁ ЗДОРОВЬЕ И ДЕТЕЙ –  СДЕЛАЙТЕ ПРИВИВКИ!  СОБЛЮДАЙТЕ МЕРЫ ЗАЩИТЫ в естественных условиях обитания переносчиков ПОИ!  БУДЬТЕ ЗДОРОВЫ!!!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on</dc:creator>
  <cp:lastModifiedBy>on</cp:lastModifiedBy>
  <cp:revision>117</cp:revision>
  <cp:lastPrinted>2025-04-30T08:21:58Z</cp:lastPrinted>
  <dcterms:created xsi:type="dcterms:W3CDTF">2024-04-15T06:35:07Z</dcterms:created>
  <dcterms:modified xsi:type="dcterms:W3CDTF">2025-06-20T08:44:44Z</dcterms:modified>
</cp:coreProperties>
</file>